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Lato"/>
      <p:regular r:id="rId35"/>
      <p:bold r:id="rId36"/>
      <p:italic r:id="rId37"/>
      <p:boldItalic r:id="rId38"/>
    </p:embeddedFont>
    <p:embeddedFont>
      <p:font typeface="Asap SemiBold"/>
      <p:regular r:id="rId39"/>
      <p:bold r:id="rId40"/>
      <p:italic r:id="rId41"/>
      <p:boldItalic r:id="rId42"/>
    </p:embeddedFont>
    <p:embeddedFont>
      <p:font typeface="Asap"/>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929">
          <p15:clr>
            <a:srgbClr val="747775"/>
          </p15:clr>
        </p15:guide>
        <p15:guide id="2" pos="3970">
          <p15:clr>
            <a:srgbClr val="747775"/>
          </p15:clr>
        </p15:guide>
        <p15:guide id="3" orient="horz" pos="3168">
          <p15:clr>
            <a:srgbClr val="747775"/>
          </p15:clr>
        </p15:guide>
        <p15:guide id="4" orient="horz" pos="792">
          <p15:clr>
            <a:srgbClr val="747775"/>
          </p15:clr>
        </p15:guide>
        <p15:guide id="5" pos="2464">
          <p15:clr>
            <a:srgbClr val="747775"/>
          </p15:clr>
        </p15:guide>
        <p15:guide id="6" orient="horz" pos="1176">
          <p15:clr>
            <a:srgbClr val="747775"/>
          </p15:clr>
        </p15:guide>
        <p15:guide id="7" orient="horz" pos="1258">
          <p15:clr>
            <a:srgbClr val="747775"/>
          </p15:clr>
        </p15:guide>
        <p15:guide id="8" pos="1223">
          <p15:clr>
            <a:srgbClr val="747775"/>
          </p15:clr>
        </p15:guide>
        <p15:guide id="9" orient="horz" pos="2139">
          <p15:clr>
            <a:srgbClr val="747775"/>
          </p15:clr>
        </p15:guide>
        <p15:guide id="10" pos="72">
          <p15:clr>
            <a:srgbClr val="747775"/>
          </p15:clr>
        </p15:guide>
        <p15:guide id="11" orient="horz" pos="173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29"/>
        <p:guide pos="3970"/>
        <p:guide pos="3168" orient="horz"/>
        <p:guide pos="792" orient="horz"/>
        <p:guide pos="2464"/>
        <p:guide pos="1176" orient="horz"/>
        <p:guide pos="1258" orient="horz"/>
        <p:guide pos="1223"/>
        <p:guide pos="2139" orient="horz"/>
        <p:guide pos="72"/>
        <p:guide pos="173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sapSemiBold-bold.fntdata"/><Relationship Id="rId20" Type="http://schemas.openxmlformats.org/officeDocument/2006/relationships/slide" Target="slides/slide15.xml"/><Relationship Id="rId42" Type="http://schemas.openxmlformats.org/officeDocument/2006/relationships/font" Target="fonts/AsapSemiBold-boldItalic.fntdata"/><Relationship Id="rId41" Type="http://schemas.openxmlformats.org/officeDocument/2006/relationships/font" Target="fonts/AsapSemiBold-italic.fntdata"/><Relationship Id="rId22" Type="http://schemas.openxmlformats.org/officeDocument/2006/relationships/slide" Target="slides/slide17.xml"/><Relationship Id="rId44" Type="http://schemas.openxmlformats.org/officeDocument/2006/relationships/font" Target="fonts/Asap-bold.fntdata"/><Relationship Id="rId21" Type="http://schemas.openxmlformats.org/officeDocument/2006/relationships/slide" Target="slides/slide16.xml"/><Relationship Id="rId43" Type="http://schemas.openxmlformats.org/officeDocument/2006/relationships/font" Target="fonts/Asap-regular.fntdata"/><Relationship Id="rId24" Type="http://schemas.openxmlformats.org/officeDocument/2006/relationships/slide" Target="slides/slide19.xml"/><Relationship Id="rId46" Type="http://schemas.openxmlformats.org/officeDocument/2006/relationships/font" Target="fonts/Asap-boldItalic.fntdata"/><Relationship Id="rId23" Type="http://schemas.openxmlformats.org/officeDocument/2006/relationships/slide" Target="slides/slide18.xml"/><Relationship Id="rId45" Type="http://schemas.openxmlformats.org/officeDocument/2006/relationships/font" Target="fonts/Asap-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AsapSemiBold-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g32682a99a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 name="Google Shape;15;g32682a99a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ca1b1bd6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ca1b1bd6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ca1b1bd6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ca1b1bd6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ca1b1bd6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ca1b1bd6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ca1b1bd6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5ca1b1bd6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ca1b1bd6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ca1b1bd6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65080856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65080856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ca1b1bd6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5ca1b1bd6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ca1b1bd6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5ca1b1bd6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ca1b1bd6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ca1b1bd6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ca1b1bd6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5ca1b1bd6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g334c4bcff4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 name="Google Shape;20;g334c4bcff4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ca1b1bd6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5ca1b1bd6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ca1b1bd6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5ca1b1bd6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ca1b1bd6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5ca1b1bd6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5c1455d97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5c1455d97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ca1b1bd6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5ca1b1bd6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0a95eb84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50a95eb84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50a95eb84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50a95eb84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50a95eb84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50a95eb84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49f7cdedc7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49f7cdedc7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5c1455d972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5c1455d97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3595e73975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3595e73975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34085ff01e1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34085ff01e1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595e7397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95e7397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5ca1b1bd6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ca1b1bd6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5ca1b1bd6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ca1b1bd6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9f7cdedc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9f7cdedc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ca1b1bd6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ca1b1bd6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113175" y="1061225"/>
            <a:ext cx="4260000" cy="1750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113175" y="2997200"/>
            <a:ext cx="4260000" cy="365700"/>
          </a:xfrm>
          <a:prstGeom prst="rect">
            <a:avLst/>
          </a:prstGeom>
          <a:solidFill>
            <a:srgbClr val="A51B2A"/>
          </a:solidFill>
        </p:spPr>
        <p:txBody>
          <a:bodyPr anchorCtr="0" anchor="ctr" bIns="91425" lIns="91425" spcFirstLastPara="1" rIns="91425" wrap="square" tIns="91425">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p:txBody>
      </p:sp>
    </p:spTree>
  </p:cSld>
  <p:clrMapOvr>
    <a:masterClrMapping/>
  </p:clrMapOvr>
  <p:extLst>
    <p:ext uri="{DCECCB84-F9BA-43D5-87BE-67443E8EF086}">
      <p15:sldGuideLst>
        <p15:guide id="1" pos="411">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 name="Shape 1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91919"/>
              </a:buClr>
              <a:buSzPts val="3000"/>
              <a:buFont typeface="Calibri"/>
              <a:buNone/>
              <a:defRPr b="1" sz="3000">
                <a:solidFill>
                  <a:srgbClr val="191919"/>
                </a:solidFill>
                <a:latin typeface="Calibri"/>
                <a:ea typeface="Calibri"/>
                <a:cs typeface="Calibri"/>
                <a:sym typeface="Calibri"/>
              </a:defRPr>
            </a:lvl1pPr>
            <a:lvl2pPr lvl="1" rtl="0">
              <a:spcBef>
                <a:spcPts val="0"/>
              </a:spcBef>
              <a:spcAft>
                <a:spcPts val="0"/>
              </a:spcAft>
              <a:buClr>
                <a:schemeClr val="dk1"/>
              </a:buClr>
              <a:buSzPts val="3000"/>
              <a:buFont typeface="Calibri"/>
              <a:buNone/>
              <a:defRPr b="1" sz="3000">
                <a:solidFill>
                  <a:schemeClr val="dk1"/>
                </a:solidFill>
                <a:latin typeface="Calibri"/>
                <a:ea typeface="Calibri"/>
                <a:cs typeface="Calibri"/>
                <a:sym typeface="Calibri"/>
              </a:defRPr>
            </a:lvl2pPr>
            <a:lvl3pPr lvl="2" rtl="0">
              <a:spcBef>
                <a:spcPts val="0"/>
              </a:spcBef>
              <a:spcAft>
                <a:spcPts val="0"/>
              </a:spcAft>
              <a:buClr>
                <a:schemeClr val="dk1"/>
              </a:buClr>
              <a:buSzPts val="3000"/>
              <a:buFont typeface="Calibri"/>
              <a:buNone/>
              <a:defRPr b="1" sz="3000">
                <a:solidFill>
                  <a:schemeClr val="dk1"/>
                </a:solidFill>
                <a:latin typeface="Calibri"/>
                <a:ea typeface="Calibri"/>
                <a:cs typeface="Calibri"/>
                <a:sym typeface="Calibri"/>
              </a:defRPr>
            </a:lvl3pPr>
            <a:lvl4pPr lvl="3" rtl="0">
              <a:spcBef>
                <a:spcPts val="0"/>
              </a:spcBef>
              <a:spcAft>
                <a:spcPts val="0"/>
              </a:spcAft>
              <a:buClr>
                <a:schemeClr val="dk1"/>
              </a:buClr>
              <a:buSzPts val="3000"/>
              <a:buFont typeface="Calibri"/>
              <a:buNone/>
              <a:defRPr b="1" sz="3000">
                <a:solidFill>
                  <a:schemeClr val="dk1"/>
                </a:solidFill>
                <a:latin typeface="Calibri"/>
                <a:ea typeface="Calibri"/>
                <a:cs typeface="Calibri"/>
                <a:sym typeface="Calibri"/>
              </a:defRPr>
            </a:lvl4pPr>
            <a:lvl5pPr lvl="4" rtl="0">
              <a:spcBef>
                <a:spcPts val="0"/>
              </a:spcBef>
              <a:spcAft>
                <a:spcPts val="0"/>
              </a:spcAft>
              <a:buClr>
                <a:schemeClr val="dk1"/>
              </a:buClr>
              <a:buSzPts val="3000"/>
              <a:buFont typeface="Calibri"/>
              <a:buNone/>
              <a:defRPr b="1" sz="3000">
                <a:solidFill>
                  <a:schemeClr val="dk1"/>
                </a:solidFill>
                <a:latin typeface="Calibri"/>
                <a:ea typeface="Calibri"/>
                <a:cs typeface="Calibri"/>
                <a:sym typeface="Calibri"/>
              </a:defRPr>
            </a:lvl5pPr>
            <a:lvl6pPr lvl="5" rtl="0">
              <a:spcBef>
                <a:spcPts val="0"/>
              </a:spcBef>
              <a:spcAft>
                <a:spcPts val="0"/>
              </a:spcAft>
              <a:buClr>
                <a:schemeClr val="dk1"/>
              </a:buClr>
              <a:buSzPts val="3000"/>
              <a:buFont typeface="Calibri"/>
              <a:buNone/>
              <a:defRPr b="1" sz="3000">
                <a:solidFill>
                  <a:schemeClr val="dk1"/>
                </a:solidFill>
                <a:latin typeface="Calibri"/>
                <a:ea typeface="Calibri"/>
                <a:cs typeface="Calibri"/>
                <a:sym typeface="Calibri"/>
              </a:defRPr>
            </a:lvl6pPr>
            <a:lvl7pPr lvl="6" rtl="0">
              <a:spcBef>
                <a:spcPts val="0"/>
              </a:spcBef>
              <a:spcAft>
                <a:spcPts val="0"/>
              </a:spcAft>
              <a:buClr>
                <a:schemeClr val="dk1"/>
              </a:buClr>
              <a:buSzPts val="3000"/>
              <a:buFont typeface="Calibri"/>
              <a:buNone/>
              <a:defRPr b="1" sz="3000">
                <a:solidFill>
                  <a:schemeClr val="dk1"/>
                </a:solidFill>
                <a:latin typeface="Calibri"/>
                <a:ea typeface="Calibri"/>
                <a:cs typeface="Calibri"/>
                <a:sym typeface="Calibri"/>
              </a:defRPr>
            </a:lvl7pPr>
            <a:lvl8pPr lvl="7" rtl="0">
              <a:spcBef>
                <a:spcPts val="0"/>
              </a:spcBef>
              <a:spcAft>
                <a:spcPts val="0"/>
              </a:spcAft>
              <a:buClr>
                <a:schemeClr val="dk1"/>
              </a:buClr>
              <a:buSzPts val="3000"/>
              <a:buFont typeface="Calibri"/>
              <a:buNone/>
              <a:defRPr b="1" sz="3000">
                <a:solidFill>
                  <a:schemeClr val="dk1"/>
                </a:solidFill>
                <a:latin typeface="Calibri"/>
                <a:ea typeface="Calibri"/>
                <a:cs typeface="Calibri"/>
                <a:sym typeface="Calibri"/>
              </a:defRPr>
            </a:lvl8pPr>
            <a:lvl9pPr lvl="8" rtl="0">
              <a:spcBef>
                <a:spcPts val="0"/>
              </a:spcBef>
              <a:spcAft>
                <a:spcPts val="0"/>
              </a:spcAft>
              <a:buClr>
                <a:schemeClr val="dk1"/>
              </a:buClr>
              <a:buSzPts val="3000"/>
              <a:buFont typeface="Calibri"/>
              <a:buNone/>
              <a:defRPr b="1" sz="3000">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191919"/>
              </a:buClr>
              <a:buSzPts val="1400"/>
              <a:buFont typeface="Calibri"/>
              <a:buChar char="●"/>
              <a:defRPr>
                <a:solidFill>
                  <a:srgbClr val="191919"/>
                </a:solidFill>
                <a:latin typeface="Calibri"/>
                <a:ea typeface="Calibri"/>
                <a:cs typeface="Calibri"/>
                <a:sym typeface="Calibri"/>
              </a:defRPr>
            </a:lvl1pPr>
            <a:lvl2pPr indent="-317500" lvl="1" marL="914400">
              <a:lnSpc>
                <a:spcPct val="115000"/>
              </a:lnSpc>
              <a:spcBef>
                <a:spcPts val="0"/>
              </a:spcBef>
              <a:spcAft>
                <a:spcPts val="0"/>
              </a:spcAft>
              <a:buClr>
                <a:srgbClr val="191919"/>
              </a:buClr>
              <a:buSzPts val="1400"/>
              <a:buFont typeface="Calibri"/>
              <a:buChar char="○"/>
              <a:defRPr>
                <a:solidFill>
                  <a:srgbClr val="191919"/>
                </a:solidFill>
                <a:latin typeface="Calibri"/>
                <a:ea typeface="Calibri"/>
                <a:cs typeface="Calibri"/>
                <a:sym typeface="Calibri"/>
              </a:defRPr>
            </a:lvl2pPr>
            <a:lvl3pPr indent="-317500" lvl="2" marL="1371600">
              <a:lnSpc>
                <a:spcPct val="115000"/>
              </a:lnSpc>
              <a:spcBef>
                <a:spcPts val="0"/>
              </a:spcBef>
              <a:spcAft>
                <a:spcPts val="0"/>
              </a:spcAft>
              <a:buClr>
                <a:srgbClr val="191919"/>
              </a:buClr>
              <a:buSzPts val="1400"/>
              <a:buFont typeface="Calibri"/>
              <a:buChar char="■"/>
              <a:defRPr>
                <a:solidFill>
                  <a:srgbClr val="191919"/>
                </a:solidFill>
                <a:latin typeface="Calibri"/>
                <a:ea typeface="Calibri"/>
                <a:cs typeface="Calibri"/>
                <a:sym typeface="Calibri"/>
              </a:defRPr>
            </a:lvl3pPr>
            <a:lvl4pPr indent="-317500" lvl="3" marL="1828800">
              <a:lnSpc>
                <a:spcPct val="115000"/>
              </a:lnSpc>
              <a:spcBef>
                <a:spcPts val="0"/>
              </a:spcBef>
              <a:spcAft>
                <a:spcPts val="0"/>
              </a:spcAft>
              <a:buClr>
                <a:srgbClr val="191919"/>
              </a:buClr>
              <a:buSzPts val="1400"/>
              <a:buFont typeface="Calibri"/>
              <a:buChar char="●"/>
              <a:defRPr>
                <a:solidFill>
                  <a:srgbClr val="191919"/>
                </a:solidFill>
                <a:latin typeface="Calibri"/>
                <a:ea typeface="Calibri"/>
                <a:cs typeface="Calibri"/>
                <a:sym typeface="Calibri"/>
              </a:defRPr>
            </a:lvl4pPr>
            <a:lvl5pPr indent="-317500" lvl="4" marL="2286000">
              <a:lnSpc>
                <a:spcPct val="115000"/>
              </a:lnSpc>
              <a:spcBef>
                <a:spcPts val="0"/>
              </a:spcBef>
              <a:spcAft>
                <a:spcPts val="0"/>
              </a:spcAft>
              <a:buClr>
                <a:srgbClr val="191919"/>
              </a:buClr>
              <a:buSzPts val="1400"/>
              <a:buFont typeface="Calibri"/>
              <a:buChar char="○"/>
              <a:defRPr>
                <a:solidFill>
                  <a:srgbClr val="191919"/>
                </a:solidFill>
                <a:latin typeface="Calibri"/>
                <a:ea typeface="Calibri"/>
                <a:cs typeface="Calibri"/>
                <a:sym typeface="Calibri"/>
              </a:defRPr>
            </a:lvl5pPr>
            <a:lvl6pPr indent="-317500" lvl="5" marL="2743200">
              <a:lnSpc>
                <a:spcPct val="115000"/>
              </a:lnSpc>
              <a:spcBef>
                <a:spcPts val="0"/>
              </a:spcBef>
              <a:spcAft>
                <a:spcPts val="0"/>
              </a:spcAft>
              <a:buClr>
                <a:srgbClr val="191919"/>
              </a:buClr>
              <a:buSzPts val="1400"/>
              <a:buFont typeface="Calibri"/>
              <a:buChar char="■"/>
              <a:defRPr>
                <a:solidFill>
                  <a:srgbClr val="191919"/>
                </a:solidFill>
                <a:latin typeface="Calibri"/>
                <a:ea typeface="Calibri"/>
                <a:cs typeface="Calibri"/>
                <a:sym typeface="Calibri"/>
              </a:defRPr>
            </a:lvl6pPr>
            <a:lvl7pPr indent="-317500" lvl="6" marL="3200400">
              <a:lnSpc>
                <a:spcPct val="115000"/>
              </a:lnSpc>
              <a:spcBef>
                <a:spcPts val="0"/>
              </a:spcBef>
              <a:spcAft>
                <a:spcPts val="0"/>
              </a:spcAft>
              <a:buClr>
                <a:srgbClr val="191919"/>
              </a:buClr>
              <a:buSzPts val="1400"/>
              <a:buFont typeface="Calibri"/>
              <a:buChar char="●"/>
              <a:defRPr>
                <a:solidFill>
                  <a:srgbClr val="191919"/>
                </a:solidFill>
                <a:latin typeface="Calibri"/>
                <a:ea typeface="Calibri"/>
                <a:cs typeface="Calibri"/>
                <a:sym typeface="Calibri"/>
              </a:defRPr>
            </a:lvl7pPr>
            <a:lvl8pPr indent="-317500" lvl="7" marL="3657600">
              <a:lnSpc>
                <a:spcPct val="115000"/>
              </a:lnSpc>
              <a:spcBef>
                <a:spcPts val="0"/>
              </a:spcBef>
              <a:spcAft>
                <a:spcPts val="0"/>
              </a:spcAft>
              <a:buClr>
                <a:srgbClr val="191919"/>
              </a:buClr>
              <a:buSzPts val="1400"/>
              <a:buFont typeface="Calibri"/>
              <a:buChar char="○"/>
              <a:defRPr>
                <a:solidFill>
                  <a:srgbClr val="191919"/>
                </a:solidFill>
                <a:latin typeface="Calibri"/>
                <a:ea typeface="Calibri"/>
                <a:cs typeface="Calibri"/>
                <a:sym typeface="Calibri"/>
              </a:defRPr>
            </a:lvl8pPr>
            <a:lvl9pPr indent="-317500" lvl="8" marL="4114800">
              <a:lnSpc>
                <a:spcPct val="115000"/>
              </a:lnSpc>
              <a:spcBef>
                <a:spcPts val="0"/>
              </a:spcBef>
              <a:spcAft>
                <a:spcPts val="0"/>
              </a:spcAft>
              <a:buClr>
                <a:srgbClr val="191919"/>
              </a:buClr>
              <a:buSzPts val="1400"/>
              <a:buFont typeface="Calibri"/>
              <a:buChar char="■"/>
              <a:defRPr>
                <a:solidFill>
                  <a:srgbClr val="191919"/>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wNQDkmJcY7nMgD43ctsN3Iuut8YYQ0Kk/view"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gif"/><Relationship Id="rId4" Type="http://schemas.openxmlformats.org/officeDocument/2006/relationships/image" Target="../media/image2.png"/><Relationship Id="rId5" Type="http://schemas.openxmlformats.org/officeDocument/2006/relationships/image" Target="../media/image4.gif"/><Relationship Id="rId6" Type="http://schemas.openxmlformats.org/officeDocument/2006/relationships/hyperlink" Target="http://drive.google.com/file/d/1-y2seKlWxYUuSxzuPpvOh1sRG7dDst6e/view" TargetMode="External"/><Relationship Id="rId7"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gif"/><Relationship Id="rId4" Type="http://schemas.openxmlformats.org/officeDocument/2006/relationships/image" Target="../media/image2.png"/><Relationship Id="rId5" Type="http://schemas.openxmlformats.org/officeDocument/2006/relationships/image" Target="../media/image4.gif"/><Relationship Id="rId6" Type="http://schemas.openxmlformats.org/officeDocument/2006/relationships/image" Target="../media/image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gif"/><Relationship Id="rId4" Type="http://schemas.openxmlformats.org/officeDocument/2006/relationships/image" Target="../media/image9.png"/><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gif"/><Relationship Id="rId4" Type="http://schemas.openxmlformats.org/officeDocument/2006/relationships/hyperlink" Target="https://www.svgrepo.com/" TargetMode="External"/><Relationship Id="rId9" Type="http://schemas.openxmlformats.org/officeDocument/2006/relationships/hyperlink" Target="https://www.svgrepo.com/svg/217218/alien" TargetMode="External"/><Relationship Id="rId5" Type="http://schemas.openxmlformats.org/officeDocument/2006/relationships/hyperlink" Target="https://creativecommons.org/publicdomain/zero/1.0/deed.de" TargetMode="External"/><Relationship Id="rId6" Type="http://schemas.openxmlformats.org/officeDocument/2006/relationships/hyperlink" Target="https://www.svgrepo.com/" TargetMode="External"/><Relationship Id="rId7" Type="http://schemas.openxmlformats.org/officeDocument/2006/relationships/hyperlink" Target="https://www.svgrepo.com/svg/217250/robot" TargetMode="External"/><Relationship Id="rId8" Type="http://schemas.openxmlformats.org/officeDocument/2006/relationships/hyperlink" Target="https://www.svgrepo.com/svg/217210/alie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gif"/><Relationship Id="rId4" Type="http://schemas.openxmlformats.org/officeDocument/2006/relationships/hyperlink" Target="https://creativecommons.org/publicdomain/zero/1.0/deed.de" TargetMode="External"/><Relationship Id="rId5" Type="http://schemas.openxmlformats.org/officeDocument/2006/relationships/hyperlink" Target="https://freesound.org/people/soneproject/sounds/244356/" TargetMode="External"/><Relationship Id="rId6" Type="http://schemas.openxmlformats.org/officeDocument/2006/relationships/hyperlink" Target="https://creativecommons.org/publicdomain/zero/1.0/deed.de" TargetMode="External"/><Relationship Id="rId7" Type="http://schemas.openxmlformats.org/officeDocument/2006/relationships/hyperlink" Target="https://freesound.org/people/smokinghotdog/sounds/584244/" TargetMode="External"/><Relationship Id="rId8" Type="http://schemas.openxmlformats.org/officeDocument/2006/relationships/hyperlink" Target="https://creativecommons.org/publicdomain/zero/1.0/deed.d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jpg"/><Relationship Id="rId4" Type="http://schemas.openxmlformats.org/officeDocument/2006/relationships/image" Target="../media/image10.png"/><Relationship Id="rId5" Type="http://schemas.openxmlformats.org/officeDocument/2006/relationships/image" Target="../media/image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gif"/><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 name="Shape 16"/>
        <p:cNvGrpSpPr/>
        <p:nvPr/>
      </p:nvGrpSpPr>
      <p:grpSpPr>
        <a:xfrm>
          <a:off x="0" y="0"/>
          <a:ext cx="0" cy="0"/>
          <a:chOff x="0" y="0"/>
          <a:chExt cx="0" cy="0"/>
        </a:xfrm>
      </p:grpSpPr>
      <p:pic>
        <p:nvPicPr>
          <p:cNvPr id="17" name="Google Shape;17;p5" title="NLQ-Intro-1-V3.mp4">
            <a:hlinkClick r:id="rId3"/>
          </p:cNvPr>
          <p:cNvPicPr preferRelativeResize="0"/>
          <p:nvPr/>
        </p:nvPicPr>
        <p:blipFill>
          <a:blip r:embed="rId4">
            <a:alphaModFix/>
          </a:blip>
          <a:stretch>
            <a:fillRect/>
          </a:stretch>
        </p:blipFill>
        <p:spPr>
          <a:xfrm>
            <a:off x="0" y="0"/>
            <a:ext cx="9144000" cy="51435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
                                        </p:tgtEl>
                                        <p:attrNameLst>
                                          <p:attrName>style.visibility</p:attrName>
                                        </p:attrNameLst>
                                      </p:cBhvr>
                                      <p:to>
                                        <p:strVal val="visible"/>
                                      </p:to>
                                    </p:set>
                                    <p:animEffect filter="fade" transition="in">
                                      <p:cBhvr>
                                        <p:cTn dur="1000"/>
                                        <p:tgtEl>
                                          <p:spTgt spid="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136" name="Google Shape;136;p14"/>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137" name="Google Shape;137;p14"/>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138" name="Google Shape;138;p14"/>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Grundprinzipien des effektiven Promptings</a:t>
            </a:r>
            <a:endParaRPr sz="2200">
              <a:latin typeface="Asap"/>
              <a:ea typeface="Asap"/>
              <a:cs typeface="Asap"/>
              <a:sym typeface="Asap"/>
            </a:endParaRPr>
          </a:p>
        </p:txBody>
      </p:sp>
      <p:sp>
        <p:nvSpPr>
          <p:cNvPr id="139" name="Google Shape;139;p14"/>
          <p:cNvSpPr txBox="1"/>
          <p:nvPr/>
        </p:nvSpPr>
        <p:spPr>
          <a:xfrm>
            <a:off x="225800" y="1419700"/>
            <a:ext cx="4840800" cy="400200"/>
          </a:xfrm>
          <a:prstGeom prst="rect">
            <a:avLst/>
          </a:prstGeom>
          <a:noFill/>
          <a:ln>
            <a:noFill/>
          </a:ln>
        </p:spPr>
        <p:txBody>
          <a:bodyPr anchorCtr="0" anchor="t" bIns="91425" lIns="91425" spcFirstLastPara="1" rIns="91425" wrap="square" tIns="91425">
            <a:spAutoFit/>
          </a:bodyPr>
          <a:lstStyle/>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Detailgrad und Zielsetzung</a:t>
            </a:r>
            <a:endParaRPr>
              <a:latin typeface="Asap"/>
              <a:ea typeface="Asap"/>
              <a:cs typeface="Asap"/>
              <a:sym typeface="Asap"/>
            </a:endParaRPr>
          </a:p>
        </p:txBody>
      </p:sp>
      <p:sp>
        <p:nvSpPr>
          <p:cNvPr id="140" name="Google Shape;140;p14"/>
          <p:cNvSpPr txBox="1"/>
          <p:nvPr/>
        </p:nvSpPr>
        <p:spPr>
          <a:xfrm>
            <a:off x="3541125" y="919750"/>
            <a:ext cx="1857000" cy="469800"/>
          </a:xfrm>
          <a:prstGeom prst="rect">
            <a:avLst/>
          </a:prstGeom>
          <a:solidFill>
            <a:srgbClr val="A51B2A"/>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t>❌</a:t>
            </a:r>
            <a:r>
              <a:rPr b="1" i="1" lang="en" sz="1300">
                <a:solidFill>
                  <a:schemeClr val="accent5"/>
                </a:solidFill>
                <a:latin typeface="Asap"/>
                <a:ea typeface="Asap"/>
                <a:cs typeface="Asap"/>
                <a:sym typeface="Asap"/>
              </a:rPr>
              <a:t>Schlechter Prompt</a:t>
            </a:r>
            <a:endParaRPr b="1" i="1" sz="1300">
              <a:solidFill>
                <a:srgbClr val="FFFFFF"/>
              </a:solidFill>
              <a:latin typeface="Asap"/>
              <a:ea typeface="Asap"/>
              <a:cs typeface="Asap"/>
              <a:sym typeface="Asap"/>
            </a:endParaRPr>
          </a:p>
        </p:txBody>
      </p:sp>
      <p:sp>
        <p:nvSpPr>
          <p:cNvPr id="141" name="Google Shape;141;p14"/>
          <p:cNvSpPr txBox="1"/>
          <p:nvPr/>
        </p:nvSpPr>
        <p:spPr>
          <a:xfrm>
            <a:off x="5537301" y="919750"/>
            <a:ext cx="34485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FF00"/>
                </a:solidFill>
              </a:rPr>
              <a:t>✔</a:t>
            </a:r>
            <a:r>
              <a:rPr lang="en" sz="1100"/>
              <a:t> </a:t>
            </a:r>
            <a:r>
              <a:rPr b="1" i="1" lang="en" sz="1300">
                <a:solidFill>
                  <a:srgbClr val="FFFFFF"/>
                </a:solidFill>
                <a:latin typeface="Asap"/>
                <a:ea typeface="Asap"/>
                <a:cs typeface="Asap"/>
                <a:sym typeface="Asap"/>
              </a:rPr>
              <a:t>Guter Prompt</a:t>
            </a:r>
            <a:endParaRPr b="1" i="1" sz="1300">
              <a:solidFill>
                <a:srgbClr val="FFFFFF"/>
              </a:solidFill>
              <a:latin typeface="Asap"/>
              <a:ea typeface="Asap"/>
              <a:cs typeface="Asap"/>
              <a:sym typeface="Asap"/>
            </a:endParaRPr>
          </a:p>
        </p:txBody>
      </p:sp>
      <p:sp>
        <p:nvSpPr>
          <p:cNvPr id="142" name="Google Shape;142;p14"/>
          <p:cNvSpPr txBox="1"/>
          <p:nvPr/>
        </p:nvSpPr>
        <p:spPr>
          <a:xfrm>
            <a:off x="3541125" y="1389550"/>
            <a:ext cx="1857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„Schreibe einen Text über den Klimawandel.“</a:t>
            </a:r>
            <a:endParaRPr sz="1300">
              <a:latin typeface="Asap"/>
              <a:ea typeface="Asap"/>
              <a:cs typeface="Asap"/>
              <a:sym typeface="Asap"/>
            </a:endParaRPr>
          </a:p>
        </p:txBody>
      </p:sp>
      <p:sp>
        <p:nvSpPr>
          <p:cNvPr id="143" name="Google Shape;143;p14"/>
          <p:cNvSpPr txBox="1"/>
          <p:nvPr/>
        </p:nvSpPr>
        <p:spPr>
          <a:xfrm>
            <a:off x="5580085" y="1389550"/>
            <a:ext cx="34485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„Schreibe einen Text über die Ursachen des Klimawandels und die Auswirkungen auf die Meeresökosysteme in 200 Wörtern.“</a:t>
            </a:r>
            <a:endParaRPr sz="1300">
              <a:latin typeface="Asap"/>
              <a:ea typeface="Asap"/>
              <a:cs typeface="Asap"/>
              <a:sym typeface="Asap"/>
            </a:endParaRPr>
          </a:p>
        </p:txBody>
      </p:sp>
      <p:sp>
        <p:nvSpPr>
          <p:cNvPr id="144" name="Google Shape;144;p14"/>
          <p:cNvSpPr txBox="1"/>
          <p:nvPr/>
        </p:nvSpPr>
        <p:spPr>
          <a:xfrm>
            <a:off x="225800" y="2829700"/>
            <a:ext cx="4840800" cy="400200"/>
          </a:xfrm>
          <a:prstGeom prst="rect">
            <a:avLst/>
          </a:prstGeom>
          <a:noFill/>
          <a:ln>
            <a:noFill/>
          </a:ln>
        </p:spPr>
        <p:txBody>
          <a:bodyPr anchorCtr="0" anchor="t" bIns="91425" lIns="91425" spcFirstLastPara="1" rIns="91425" wrap="square" tIns="91425">
            <a:spAutoFit/>
          </a:bodyPr>
          <a:lstStyle/>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Beispiel aus dem Schulalltag</a:t>
            </a:r>
            <a:endParaRPr>
              <a:latin typeface="Asap"/>
              <a:ea typeface="Asap"/>
              <a:cs typeface="Asap"/>
              <a:sym typeface="Asap"/>
            </a:endParaRPr>
          </a:p>
        </p:txBody>
      </p:sp>
      <p:sp>
        <p:nvSpPr>
          <p:cNvPr id="145" name="Google Shape;145;p14"/>
          <p:cNvSpPr txBox="1"/>
          <p:nvPr/>
        </p:nvSpPr>
        <p:spPr>
          <a:xfrm>
            <a:off x="3541125" y="2367550"/>
            <a:ext cx="1857000" cy="469800"/>
          </a:xfrm>
          <a:prstGeom prst="rect">
            <a:avLst/>
          </a:prstGeom>
          <a:solidFill>
            <a:srgbClr val="A51B2A"/>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t>❌ </a:t>
            </a:r>
            <a:r>
              <a:rPr b="1" i="1" lang="en" sz="1300">
                <a:solidFill>
                  <a:schemeClr val="accent5"/>
                </a:solidFill>
                <a:latin typeface="Asap"/>
                <a:ea typeface="Asap"/>
                <a:cs typeface="Asap"/>
                <a:sym typeface="Asap"/>
              </a:rPr>
              <a:t>Schlechter Prompt</a:t>
            </a:r>
            <a:endParaRPr b="1" i="1" sz="1300">
              <a:solidFill>
                <a:srgbClr val="FFFFFF"/>
              </a:solidFill>
              <a:latin typeface="Asap"/>
              <a:ea typeface="Asap"/>
              <a:cs typeface="Asap"/>
              <a:sym typeface="Asap"/>
            </a:endParaRPr>
          </a:p>
        </p:txBody>
      </p:sp>
      <p:sp>
        <p:nvSpPr>
          <p:cNvPr id="146" name="Google Shape;146;p14"/>
          <p:cNvSpPr txBox="1"/>
          <p:nvPr/>
        </p:nvSpPr>
        <p:spPr>
          <a:xfrm>
            <a:off x="5537301" y="2367550"/>
            <a:ext cx="34485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FF00"/>
                </a:solidFill>
              </a:rPr>
              <a:t>✔</a:t>
            </a:r>
            <a:r>
              <a:rPr lang="en" sz="1100"/>
              <a:t> </a:t>
            </a:r>
            <a:r>
              <a:rPr b="1" i="1" lang="en" sz="1300">
                <a:solidFill>
                  <a:schemeClr val="accent5"/>
                </a:solidFill>
                <a:latin typeface="Asap"/>
                <a:ea typeface="Asap"/>
                <a:cs typeface="Asap"/>
                <a:sym typeface="Asap"/>
              </a:rPr>
              <a:t>Guter Prompt</a:t>
            </a:r>
            <a:endParaRPr b="1" i="1" sz="1300">
              <a:solidFill>
                <a:srgbClr val="FFFFFF"/>
              </a:solidFill>
              <a:latin typeface="Asap"/>
              <a:ea typeface="Asap"/>
              <a:cs typeface="Asap"/>
              <a:sym typeface="Asap"/>
            </a:endParaRPr>
          </a:p>
        </p:txBody>
      </p:sp>
      <p:sp>
        <p:nvSpPr>
          <p:cNvPr id="147" name="Google Shape;147;p14"/>
          <p:cNvSpPr txBox="1"/>
          <p:nvPr/>
        </p:nvSpPr>
        <p:spPr>
          <a:xfrm>
            <a:off x="3541125" y="2837350"/>
            <a:ext cx="1857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„Plane die nächste Biostunde für meine 7. Klasse.“</a:t>
            </a:r>
            <a:endParaRPr sz="1300">
              <a:latin typeface="Asap"/>
              <a:ea typeface="Asap"/>
              <a:cs typeface="Asap"/>
              <a:sym typeface="Asap"/>
            </a:endParaRPr>
          </a:p>
        </p:txBody>
      </p:sp>
      <p:sp>
        <p:nvSpPr>
          <p:cNvPr id="148" name="Google Shape;148;p14"/>
          <p:cNvSpPr txBox="1"/>
          <p:nvPr/>
        </p:nvSpPr>
        <p:spPr>
          <a:xfrm>
            <a:off x="5580085" y="2837350"/>
            <a:ext cx="3448500" cy="242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latin typeface="Asap"/>
                <a:ea typeface="Asap"/>
                <a:cs typeface="Asap"/>
                <a:sym typeface="Asap"/>
              </a:rPr>
              <a:t>„Entwickle eine 90-minütige Unterrichtsstunde für die 7. Klasse zum Thema: Die SuS erläutern den Prozess der Photosynthese. Gib eine kurze Einführung, nenne drei zentrale Kompetenzen, schlage eine geeignete Methode vor und beschreibe eine einfache Experimentidee. Beziehe dich bei deiner Ausarbeitung auf die curricularen Vorgaben des Landes Niedersachsen im Fach Biologie für Oberschulen. Gib die Antwort als tabellarischen Verlaufsplan mit Zeitangaben aus.“</a:t>
            </a:r>
            <a:endParaRPr sz="115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5"/>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154" name="Google Shape;154;p15"/>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155" name="Google Shape;155;p15"/>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156" name="Google Shape;156;p15"/>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Prompt-Frameworks und Strukturen</a:t>
            </a:r>
            <a:endParaRPr sz="2200">
              <a:latin typeface="Asap"/>
              <a:ea typeface="Asap"/>
              <a:cs typeface="Asap"/>
              <a:sym typeface="Asap"/>
            </a:endParaRPr>
          </a:p>
          <a:p>
            <a:pPr indent="0" lvl="0" marL="0" rtl="0" algn="l">
              <a:spcBef>
                <a:spcPts val="0"/>
              </a:spcBef>
              <a:spcAft>
                <a:spcPts val="0"/>
              </a:spcAft>
              <a:buNone/>
            </a:pPr>
            <a:r>
              <a:t/>
            </a:r>
            <a:endParaRPr sz="2200">
              <a:latin typeface="Asap"/>
              <a:ea typeface="Asap"/>
              <a:cs typeface="Asap"/>
              <a:sym typeface="Asap"/>
            </a:endParaRPr>
          </a:p>
        </p:txBody>
      </p:sp>
      <p:sp>
        <p:nvSpPr>
          <p:cNvPr id="157" name="Google Shape;157;p15"/>
          <p:cNvSpPr txBox="1"/>
          <p:nvPr/>
        </p:nvSpPr>
        <p:spPr>
          <a:xfrm>
            <a:off x="225800" y="932350"/>
            <a:ext cx="4840800" cy="24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sap"/>
                <a:ea typeface="Asap"/>
                <a:cs typeface="Asap"/>
                <a:sym typeface="Asap"/>
              </a:rPr>
              <a:t>RACKZF-Framework</a:t>
            </a:r>
            <a:endParaRPr b="1">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Rolle</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Aufgabe</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Charakteristika</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Kontext</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Ziel</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Format</a:t>
            </a:r>
            <a:endParaRPr sz="1300">
              <a:latin typeface="Asap"/>
              <a:ea typeface="Asap"/>
              <a:cs typeface="Asap"/>
              <a:sym typeface="Asap"/>
            </a:endParaRPr>
          </a:p>
          <a:p>
            <a:pPr indent="0" lvl="0" marL="914400" rtl="0" algn="l">
              <a:lnSpc>
                <a:spcPct val="115000"/>
              </a:lnSpc>
              <a:spcBef>
                <a:spcPts val="0"/>
              </a:spcBef>
              <a:spcAft>
                <a:spcPts val="0"/>
              </a:spcAft>
              <a:buNone/>
            </a:pPr>
            <a:r>
              <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a:p>
            <a:pPr indent="0" lvl="0" marL="914400" rtl="0" algn="l">
              <a:lnSpc>
                <a:spcPct val="115000"/>
              </a:lnSpc>
              <a:spcBef>
                <a:spcPts val="0"/>
              </a:spcBef>
              <a:spcAft>
                <a:spcPts val="0"/>
              </a:spcAft>
              <a:buNone/>
            </a:pPr>
            <a:r>
              <a:t/>
            </a:r>
            <a:endParaRPr sz="1300">
              <a:latin typeface="Asap"/>
              <a:ea typeface="Asap"/>
              <a:cs typeface="Asap"/>
              <a:sym typeface="Asap"/>
            </a:endParaRPr>
          </a:p>
        </p:txBody>
      </p:sp>
      <p:sp>
        <p:nvSpPr>
          <p:cNvPr id="158" name="Google Shape;158;p15"/>
          <p:cNvSpPr txBox="1"/>
          <p:nvPr/>
        </p:nvSpPr>
        <p:spPr>
          <a:xfrm>
            <a:off x="3294525" y="10721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rgbClr val="FFFFFF"/>
                </a:solidFill>
                <a:latin typeface="Asap"/>
                <a:ea typeface="Asap"/>
                <a:cs typeface="Asap"/>
                <a:sym typeface="Asap"/>
              </a:rPr>
              <a:t>Unterricht</a:t>
            </a:r>
            <a:endParaRPr b="1" i="1" sz="1300">
              <a:solidFill>
                <a:srgbClr val="FFFFFF"/>
              </a:solidFill>
              <a:latin typeface="Asap"/>
              <a:ea typeface="Asap"/>
              <a:cs typeface="Asap"/>
              <a:sym typeface="Asap"/>
            </a:endParaRPr>
          </a:p>
        </p:txBody>
      </p:sp>
      <p:sp>
        <p:nvSpPr>
          <p:cNvPr id="159" name="Google Shape;159;p15"/>
          <p:cNvSpPr txBox="1"/>
          <p:nvPr/>
        </p:nvSpPr>
        <p:spPr>
          <a:xfrm>
            <a:off x="3361010" y="1541950"/>
            <a:ext cx="53604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„Du bist Biologielehrerin. Erstelle fünf Multiple-Choice-Fragen zu den Funktionen der Zelle. Die Fragen sollen für die 9. Klasse geeignet sein und jeweils drei Antwortmöglichkeiten enthalten. Ziel ist eine kurze Übung zur Wiederholung. Gib die Fragen als nummerierte Liste aus.“</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160" name="Google Shape;160;p15"/>
          <p:cNvSpPr txBox="1"/>
          <p:nvPr/>
        </p:nvSpPr>
        <p:spPr>
          <a:xfrm>
            <a:off x="3294525" y="27485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rgbClr val="FFFFFF"/>
                </a:solidFill>
                <a:latin typeface="Asap"/>
                <a:ea typeface="Asap"/>
                <a:cs typeface="Asap"/>
                <a:sym typeface="Asap"/>
              </a:rPr>
              <a:t>Verwaltung</a:t>
            </a:r>
            <a:endParaRPr b="1" i="1" sz="1300">
              <a:solidFill>
                <a:srgbClr val="FFFFFF"/>
              </a:solidFill>
              <a:latin typeface="Asap"/>
              <a:ea typeface="Asap"/>
              <a:cs typeface="Asap"/>
              <a:sym typeface="Asap"/>
            </a:endParaRPr>
          </a:p>
        </p:txBody>
      </p:sp>
      <p:sp>
        <p:nvSpPr>
          <p:cNvPr id="161" name="Google Shape;161;p15"/>
          <p:cNvSpPr txBox="1"/>
          <p:nvPr/>
        </p:nvSpPr>
        <p:spPr>
          <a:xfrm>
            <a:off x="3361010" y="3218350"/>
            <a:ext cx="5360400" cy="153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„Du bist Schulsekretär. Verfasse einen Entwurf für eine E-Mail an alle Eltern. Der Anlass ist die Verlegung des Elternabends vom 15. auf den 22. Juni. Der Text soll sachlich, höflich und übersichtlich sein. Ziel ist es, die Eltern klar über die Änderung zu informieren. Gib den Text als E-Mail-Vorschlag aus.“</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6"/>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167" name="Google Shape;167;p16"/>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168" name="Google Shape;168;p16"/>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169" name="Google Shape;169;p16"/>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Prompt-Frameworks und Strukturen</a:t>
            </a:r>
            <a:endParaRPr sz="2200">
              <a:latin typeface="Asap"/>
              <a:ea typeface="Asap"/>
              <a:cs typeface="Asap"/>
              <a:sym typeface="Asap"/>
            </a:endParaRPr>
          </a:p>
          <a:p>
            <a:pPr indent="0" lvl="0" marL="0" rtl="0" algn="l">
              <a:spcBef>
                <a:spcPts val="0"/>
              </a:spcBef>
              <a:spcAft>
                <a:spcPts val="0"/>
              </a:spcAft>
              <a:buNone/>
            </a:pPr>
            <a:r>
              <a:t/>
            </a:r>
            <a:endParaRPr sz="2200">
              <a:latin typeface="Asap"/>
              <a:ea typeface="Asap"/>
              <a:cs typeface="Asap"/>
              <a:sym typeface="Asap"/>
            </a:endParaRPr>
          </a:p>
        </p:txBody>
      </p:sp>
      <p:sp>
        <p:nvSpPr>
          <p:cNvPr id="170" name="Google Shape;170;p16"/>
          <p:cNvSpPr txBox="1"/>
          <p:nvPr/>
        </p:nvSpPr>
        <p:spPr>
          <a:xfrm>
            <a:off x="3294525" y="10721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rgbClr val="FFFFFF"/>
                </a:solidFill>
                <a:latin typeface="Asap"/>
                <a:ea typeface="Asap"/>
                <a:cs typeface="Asap"/>
                <a:sym typeface="Asap"/>
              </a:rPr>
              <a:t>Unterricht</a:t>
            </a:r>
            <a:endParaRPr b="1" i="1" sz="1300">
              <a:solidFill>
                <a:srgbClr val="FFFFFF"/>
              </a:solidFill>
              <a:latin typeface="Asap"/>
              <a:ea typeface="Asap"/>
              <a:cs typeface="Asap"/>
              <a:sym typeface="Asap"/>
            </a:endParaRPr>
          </a:p>
        </p:txBody>
      </p:sp>
      <p:sp>
        <p:nvSpPr>
          <p:cNvPr id="171" name="Google Shape;171;p16"/>
          <p:cNvSpPr txBox="1"/>
          <p:nvPr/>
        </p:nvSpPr>
        <p:spPr>
          <a:xfrm>
            <a:off x="3361010" y="1541950"/>
            <a:ext cx="53604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„Löse die folgende Textaufgabe und erkläre jeden Rechenschritt: Ein Schüler hat 2 von 8 Matheaufgaben richtig gelöst. Wie viel Prozent sind das?“</a:t>
            </a:r>
            <a:endParaRPr sz="1300">
              <a:latin typeface="Asap"/>
              <a:ea typeface="Asap"/>
              <a:cs typeface="Asap"/>
              <a:sym typeface="Asap"/>
            </a:endParaRPr>
          </a:p>
        </p:txBody>
      </p:sp>
      <p:sp>
        <p:nvSpPr>
          <p:cNvPr id="172" name="Google Shape;172;p16"/>
          <p:cNvSpPr txBox="1"/>
          <p:nvPr/>
        </p:nvSpPr>
        <p:spPr>
          <a:xfrm>
            <a:off x="3294525" y="27485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rgbClr val="FFFFFF"/>
                </a:solidFill>
                <a:latin typeface="Asap"/>
                <a:ea typeface="Asap"/>
                <a:cs typeface="Asap"/>
                <a:sym typeface="Asap"/>
              </a:rPr>
              <a:t>Verwaltung</a:t>
            </a:r>
            <a:endParaRPr b="1" i="1" sz="1300">
              <a:solidFill>
                <a:srgbClr val="FFFFFF"/>
              </a:solidFill>
              <a:latin typeface="Asap"/>
              <a:ea typeface="Asap"/>
              <a:cs typeface="Asap"/>
              <a:sym typeface="Asap"/>
            </a:endParaRPr>
          </a:p>
        </p:txBody>
      </p:sp>
      <p:sp>
        <p:nvSpPr>
          <p:cNvPr id="173" name="Google Shape;173;p16"/>
          <p:cNvSpPr txBox="1"/>
          <p:nvPr/>
        </p:nvSpPr>
        <p:spPr>
          <a:xfrm>
            <a:off x="3361010" y="3218350"/>
            <a:ext cx="53604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„Plane Schritt für Schritt die Organisation eines Schulfestes für 300 Personen. Nenne dabei die wichtigsten Aufgaben, Zuständigkeiten und Fristen.“</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174" name="Google Shape;174;p16"/>
          <p:cNvSpPr txBox="1"/>
          <p:nvPr/>
        </p:nvSpPr>
        <p:spPr>
          <a:xfrm>
            <a:off x="225800" y="932350"/>
            <a:ext cx="2951400" cy="249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sap"/>
                <a:ea typeface="Asap"/>
                <a:cs typeface="Asap"/>
                <a:sym typeface="Asap"/>
              </a:rPr>
              <a:t>RACKZF-Framework</a:t>
            </a:r>
            <a:endParaRPr b="1">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Rolle</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Aufgabe</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Charakteristika</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Kontext</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Ziel</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Format</a:t>
            </a:r>
            <a:endParaRPr sz="1300">
              <a:latin typeface="Asap"/>
              <a:ea typeface="Asap"/>
              <a:cs typeface="Asap"/>
              <a:sym typeface="Asap"/>
            </a:endParaRPr>
          </a:p>
          <a:p>
            <a:pPr indent="0" lvl="0" marL="914400" rtl="0" algn="l">
              <a:lnSpc>
                <a:spcPct val="115000"/>
              </a:lnSpc>
              <a:spcBef>
                <a:spcPts val="0"/>
              </a:spcBef>
              <a:spcAft>
                <a:spcPts val="0"/>
              </a:spcAft>
              <a:buNone/>
            </a:pPr>
            <a:r>
              <a:t/>
            </a:r>
            <a:endParaRPr sz="1300">
              <a:latin typeface="Asap"/>
              <a:ea typeface="Asap"/>
              <a:cs typeface="Asap"/>
              <a:sym typeface="Asap"/>
            </a:endParaRPr>
          </a:p>
          <a:p>
            <a:pPr indent="0" lvl="0" marL="0" rtl="0" algn="l">
              <a:lnSpc>
                <a:spcPct val="115000"/>
              </a:lnSpc>
              <a:spcBef>
                <a:spcPts val="0"/>
              </a:spcBef>
              <a:spcAft>
                <a:spcPts val="0"/>
              </a:spcAft>
              <a:buNone/>
            </a:pPr>
            <a:r>
              <a:rPr b="1" lang="en">
                <a:latin typeface="Asap"/>
                <a:ea typeface="Asap"/>
                <a:cs typeface="Asap"/>
                <a:sym typeface="Asap"/>
              </a:rPr>
              <a:t>Chain-of-Thought-Prompting</a:t>
            </a:r>
            <a:endParaRPr sz="1300">
              <a:latin typeface="Asap"/>
              <a:ea typeface="Asap"/>
              <a:cs typeface="Asap"/>
              <a:sym typeface="Asap"/>
            </a:endParaRPr>
          </a:p>
          <a:p>
            <a:pPr indent="0" lvl="0" marL="914400" rtl="0" algn="l">
              <a:lnSpc>
                <a:spcPct val="115000"/>
              </a:lnSpc>
              <a:spcBef>
                <a:spcPts val="0"/>
              </a:spcBef>
              <a:spcAft>
                <a:spcPts val="0"/>
              </a:spcAft>
              <a:buNone/>
            </a:pPr>
            <a:r>
              <a:t/>
            </a:r>
            <a:endParaRPr sz="1300">
              <a:latin typeface="Asap"/>
              <a:ea typeface="Asap"/>
              <a:cs typeface="Asap"/>
              <a:sym typeface="Asa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7"/>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180" name="Google Shape;180;p17"/>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181" name="Google Shape;181;p17"/>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182" name="Google Shape;182;p17"/>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Prompt-Frameworks und Strukturen</a:t>
            </a:r>
            <a:endParaRPr sz="2200">
              <a:latin typeface="Asap"/>
              <a:ea typeface="Asap"/>
              <a:cs typeface="Asap"/>
              <a:sym typeface="Asap"/>
            </a:endParaRPr>
          </a:p>
          <a:p>
            <a:pPr indent="0" lvl="0" marL="0" rtl="0" algn="l">
              <a:spcBef>
                <a:spcPts val="0"/>
              </a:spcBef>
              <a:spcAft>
                <a:spcPts val="0"/>
              </a:spcAft>
              <a:buNone/>
            </a:pPr>
            <a:r>
              <a:t/>
            </a:r>
            <a:endParaRPr sz="2200">
              <a:latin typeface="Asap"/>
              <a:ea typeface="Asap"/>
              <a:cs typeface="Asap"/>
              <a:sym typeface="Asap"/>
            </a:endParaRPr>
          </a:p>
        </p:txBody>
      </p:sp>
      <p:sp>
        <p:nvSpPr>
          <p:cNvPr id="183" name="Google Shape;183;p17"/>
          <p:cNvSpPr txBox="1"/>
          <p:nvPr/>
        </p:nvSpPr>
        <p:spPr>
          <a:xfrm>
            <a:off x="3294525" y="10721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chemeClr val="accent5"/>
                </a:solidFill>
                <a:latin typeface="Asap"/>
                <a:ea typeface="Asap"/>
                <a:cs typeface="Asap"/>
                <a:sym typeface="Asap"/>
              </a:rPr>
              <a:t>Unterricht</a:t>
            </a:r>
            <a:endParaRPr b="1" i="1" sz="1300">
              <a:solidFill>
                <a:srgbClr val="FFFFFF"/>
              </a:solidFill>
              <a:latin typeface="Asap"/>
              <a:ea typeface="Asap"/>
              <a:cs typeface="Asap"/>
              <a:sym typeface="Asap"/>
            </a:endParaRPr>
          </a:p>
        </p:txBody>
      </p:sp>
      <p:sp>
        <p:nvSpPr>
          <p:cNvPr id="184" name="Google Shape;184;p17"/>
          <p:cNvSpPr txBox="1"/>
          <p:nvPr/>
        </p:nvSpPr>
        <p:spPr>
          <a:xfrm>
            <a:off x="3361010" y="1541950"/>
            <a:ext cx="53604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„Du bist ein Französischlehrer. Formuliere einen einfachen Dialog zwischen zwei Jugendlichen, die sich über ihre Hobbys unterhalten. Der Dialog soll für Lernende der 7. Klasse verständlich sein.“</a:t>
            </a:r>
            <a:endParaRPr sz="1300">
              <a:latin typeface="Asap"/>
              <a:ea typeface="Asap"/>
              <a:cs typeface="Asap"/>
              <a:sym typeface="Asap"/>
            </a:endParaRPr>
          </a:p>
        </p:txBody>
      </p:sp>
      <p:sp>
        <p:nvSpPr>
          <p:cNvPr id="185" name="Google Shape;185;p17"/>
          <p:cNvSpPr txBox="1"/>
          <p:nvPr/>
        </p:nvSpPr>
        <p:spPr>
          <a:xfrm>
            <a:off x="3294525" y="27485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chemeClr val="accent5"/>
                </a:solidFill>
                <a:latin typeface="Asap"/>
                <a:ea typeface="Asap"/>
                <a:cs typeface="Asap"/>
                <a:sym typeface="Asap"/>
              </a:rPr>
              <a:t>Verwaltung</a:t>
            </a:r>
            <a:endParaRPr b="1" i="1" sz="1300">
              <a:solidFill>
                <a:srgbClr val="FFFFFF"/>
              </a:solidFill>
              <a:latin typeface="Asap"/>
              <a:ea typeface="Asap"/>
              <a:cs typeface="Asap"/>
              <a:sym typeface="Asap"/>
            </a:endParaRPr>
          </a:p>
        </p:txBody>
      </p:sp>
      <p:sp>
        <p:nvSpPr>
          <p:cNvPr id="186" name="Google Shape;186;p17"/>
          <p:cNvSpPr txBox="1"/>
          <p:nvPr/>
        </p:nvSpPr>
        <p:spPr>
          <a:xfrm>
            <a:off x="3361010" y="3218350"/>
            <a:ext cx="53604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„Du bist eine erfahrene Schulleiterin. Formuliere eine Begrüßungsrede für die neuen Fünftklässler und deren Eltern zur Einschulungsfeier. Die Rede soll freundlich, motivierend und etwa zwei Minuten lang sein.“</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187" name="Google Shape;187;p17"/>
          <p:cNvSpPr txBox="1"/>
          <p:nvPr/>
        </p:nvSpPr>
        <p:spPr>
          <a:xfrm>
            <a:off x="225800" y="932350"/>
            <a:ext cx="2775300" cy="298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sap"/>
                <a:ea typeface="Asap"/>
                <a:cs typeface="Asap"/>
                <a:sym typeface="Asap"/>
              </a:rPr>
              <a:t>RACKZF-Framework</a:t>
            </a:r>
            <a:endParaRPr b="1">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Rolle</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Aufgabe</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Charakteristika</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Kontext</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Ziel</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Format</a:t>
            </a:r>
            <a:endParaRPr sz="1300">
              <a:latin typeface="Asap"/>
              <a:ea typeface="Asap"/>
              <a:cs typeface="Asap"/>
              <a:sym typeface="Asap"/>
            </a:endParaRPr>
          </a:p>
          <a:p>
            <a:pPr indent="0" lvl="0" marL="914400" rtl="0" algn="l">
              <a:lnSpc>
                <a:spcPct val="115000"/>
              </a:lnSpc>
              <a:spcBef>
                <a:spcPts val="0"/>
              </a:spcBef>
              <a:spcAft>
                <a:spcPts val="0"/>
              </a:spcAft>
              <a:buNone/>
            </a:pPr>
            <a:r>
              <a:t/>
            </a:r>
            <a:endParaRPr sz="1300">
              <a:latin typeface="Asap"/>
              <a:ea typeface="Asap"/>
              <a:cs typeface="Asap"/>
              <a:sym typeface="Asap"/>
            </a:endParaRPr>
          </a:p>
          <a:p>
            <a:pPr indent="0" lvl="0" marL="0" rtl="0" algn="l">
              <a:lnSpc>
                <a:spcPct val="115000"/>
              </a:lnSpc>
              <a:spcBef>
                <a:spcPts val="0"/>
              </a:spcBef>
              <a:spcAft>
                <a:spcPts val="0"/>
              </a:spcAft>
              <a:buNone/>
            </a:pPr>
            <a:r>
              <a:rPr b="1" lang="en">
                <a:latin typeface="Asap"/>
                <a:ea typeface="Asap"/>
                <a:cs typeface="Asap"/>
                <a:sym typeface="Asap"/>
              </a:rPr>
              <a:t>Chain-of-Thought-Prompting</a:t>
            </a:r>
            <a:endParaRPr b="1">
              <a:latin typeface="Asap"/>
              <a:ea typeface="Asap"/>
              <a:cs typeface="Asap"/>
              <a:sym typeface="Asap"/>
            </a:endParaRPr>
          </a:p>
          <a:p>
            <a:pPr indent="0" lvl="0" marL="0" rtl="0" algn="l">
              <a:lnSpc>
                <a:spcPct val="115000"/>
              </a:lnSpc>
              <a:spcBef>
                <a:spcPts val="0"/>
              </a:spcBef>
              <a:spcAft>
                <a:spcPts val="0"/>
              </a:spcAft>
              <a:buNone/>
            </a:pPr>
            <a:r>
              <a:t/>
            </a:r>
            <a:endParaRPr b="1">
              <a:latin typeface="Asap"/>
              <a:ea typeface="Asap"/>
              <a:cs typeface="Asap"/>
              <a:sym typeface="Asap"/>
            </a:endParaRPr>
          </a:p>
          <a:p>
            <a:pPr indent="0" lvl="0" marL="0" rtl="0" algn="l">
              <a:lnSpc>
                <a:spcPct val="115000"/>
              </a:lnSpc>
              <a:spcBef>
                <a:spcPts val="0"/>
              </a:spcBef>
              <a:spcAft>
                <a:spcPts val="0"/>
              </a:spcAft>
              <a:buNone/>
            </a:pPr>
            <a:r>
              <a:rPr b="1" lang="en">
                <a:latin typeface="Asap"/>
                <a:ea typeface="Asap"/>
                <a:cs typeface="Asap"/>
                <a:sym typeface="Asap"/>
              </a:rPr>
              <a:t>Persona-Prompting</a:t>
            </a:r>
            <a:endParaRPr b="1">
              <a:latin typeface="Asap"/>
              <a:ea typeface="Asap"/>
              <a:cs typeface="Asap"/>
              <a:sym typeface="Asap"/>
            </a:endParaRPr>
          </a:p>
          <a:p>
            <a:pPr indent="0" lvl="0" marL="914400" rtl="0" algn="l">
              <a:lnSpc>
                <a:spcPct val="115000"/>
              </a:lnSpc>
              <a:spcBef>
                <a:spcPts val="0"/>
              </a:spcBef>
              <a:spcAft>
                <a:spcPts val="0"/>
              </a:spcAft>
              <a:buNone/>
            </a:pPr>
            <a:r>
              <a:t/>
            </a:r>
            <a:endParaRPr sz="1300">
              <a:latin typeface="Asap"/>
              <a:ea typeface="Asap"/>
              <a:cs typeface="Asap"/>
              <a:sym typeface="Asa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18"/>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193" name="Google Shape;193;p18"/>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194" name="Google Shape;194;p18"/>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195" name="Google Shape;195;p18"/>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Dialogisches Prompting</a:t>
            </a:r>
            <a:endParaRPr sz="2200">
              <a:latin typeface="Asap"/>
              <a:ea typeface="Asap"/>
              <a:cs typeface="Asap"/>
              <a:sym typeface="Asap"/>
            </a:endParaRPr>
          </a:p>
        </p:txBody>
      </p:sp>
      <p:sp>
        <p:nvSpPr>
          <p:cNvPr id="196" name="Google Shape;196;p18"/>
          <p:cNvSpPr txBox="1"/>
          <p:nvPr/>
        </p:nvSpPr>
        <p:spPr>
          <a:xfrm>
            <a:off x="169063" y="1564000"/>
            <a:ext cx="4321200" cy="3336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Unterricht</a:t>
            </a:r>
            <a:endParaRPr b="1" i="1" sz="1300">
              <a:solidFill>
                <a:srgbClr val="FFFFFF"/>
              </a:solidFill>
              <a:latin typeface="Asap"/>
              <a:ea typeface="Asap"/>
              <a:cs typeface="Asap"/>
              <a:sym typeface="Asap"/>
            </a:endParaRPr>
          </a:p>
        </p:txBody>
      </p:sp>
      <p:sp>
        <p:nvSpPr>
          <p:cNvPr id="197" name="Google Shape;197;p18"/>
          <p:cNvSpPr txBox="1"/>
          <p:nvPr/>
        </p:nvSpPr>
        <p:spPr>
          <a:xfrm>
            <a:off x="174616" y="1897650"/>
            <a:ext cx="4321200" cy="314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latin typeface="Asap"/>
                <a:ea typeface="Asap"/>
                <a:cs typeface="Asap"/>
                <a:sym typeface="Asap"/>
              </a:rPr>
              <a:t>Ausgangsprompt:</a:t>
            </a:r>
            <a:r>
              <a:rPr lang="en" sz="1300">
                <a:latin typeface="Asap"/>
                <a:ea typeface="Asap"/>
                <a:cs typeface="Asap"/>
                <a:sym typeface="Asap"/>
              </a:rPr>
              <a:t> „Erstelle eine Gliederung für ein Arbeitsblatt zum Thema Photosynthese für die 7. Klasse eines Gymnasiums unter Bezug auf das hochgeladene fachspezifische Curriculum.”</a:t>
            </a:r>
            <a:endParaRPr sz="1300">
              <a:latin typeface="Asap"/>
              <a:ea typeface="Asap"/>
              <a:cs typeface="Asap"/>
              <a:sym typeface="Asap"/>
            </a:endParaRPr>
          </a:p>
          <a:p>
            <a:pPr indent="0" lvl="0" marL="0" rtl="0" algn="l">
              <a:lnSpc>
                <a:spcPct val="115000"/>
              </a:lnSpc>
              <a:spcBef>
                <a:spcPts val="0"/>
              </a:spcBef>
              <a:spcAft>
                <a:spcPts val="0"/>
              </a:spcAft>
              <a:buNone/>
            </a:pPr>
            <a:r>
              <a:t/>
            </a:r>
            <a:endParaRPr b="1" sz="1300">
              <a:latin typeface="Asap"/>
              <a:ea typeface="Asap"/>
              <a:cs typeface="Asap"/>
              <a:sym typeface="Asap"/>
            </a:endParaRPr>
          </a:p>
          <a:p>
            <a:pPr indent="0" lvl="0" marL="0" rtl="0" algn="l">
              <a:lnSpc>
                <a:spcPct val="115000"/>
              </a:lnSpc>
              <a:spcBef>
                <a:spcPts val="0"/>
              </a:spcBef>
              <a:spcAft>
                <a:spcPts val="0"/>
              </a:spcAft>
              <a:buNone/>
            </a:pPr>
            <a:r>
              <a:rPr b="1" lang="en" sz="1300">
                <a:latin typeface="Asap"/>
                <a:ea typeface="Asap"/>
                <a:cs typeface="Asap"/>
                <a:sym typeface="Asap"/>
              </a:rPr>
              <a:t>Antwort der KI:</a:t>
            </a:r>
            <a:r>
              <a:rPr lang="en" sz="1300">
                <a:latin typeface="Asap"/>
                <a:ea typeface="Asap"/>
                <a:cs typeface="Asap"/>
                <a:sym typeface="Asap"/>
              </a:rPr>
              <a:t> 1. Definition, 2. Ablauf der Photosynthese, 3. Bedeutung für Umwelt, 4. Quiz </a:t>
            </a:r>
            <a:endParaRPr sz="1300">
              <a:latin typeface="Asap"/>
              <a:ea typeface="Asap"/>
              <a:cs typeface="Asap"/>
              <a:sym typeface="Asap"/>
            </a:endParaRPr>
          </a:p>
          <a:p>
            <a:pPr indent="0" lvl="0" marL="0" rtl="0" algn="l">
              <a:lnSpc>
                <a:spcPct val="115000"/>
              </a:lnSpc>
              <a:spcBef>
                <a:spcPts val="0"/>
              </a:spcBef>
              <a:spcAft>
                <a:spcPts val="0"/>
              </a:spcAft>
              <a:buNone/>
            </a:pPr>
            <a:r>
              <a:t/>
            </a:r>
            <a:endParaRPr b="1" sz="1300">
              <a:latin typeface="Asap"/>
              <a:ea typeface="Asap"/>
              <a:cs typeface="Asap"/>
              <a:sym typeface="Asap"/>
            </a:endParaRPr>
          </a:p>
          <a:p>
            <a:pPr indent="0" lvl="0" marL="0" rtl="0" algn="l">
              <a:lnSpc>
                <a:spcPct val="115000"/>
              </a:lnSpc>
              <a:spcBef>
                <a:spcPts val="0"/>
              </a:spcBef>
              <a:spcAft>
                <a:spcPts val="0"/>
              </a:spcAft>
              <a:buNone/>
            </a:pPr>
            <a:r>
              <a:rPr b="1" lang="en" sz="1300">
                <a:latin typeface="Asap"/>
                <a:ea typeface="Asap"/>
                <a:cs typeface="Asap"/>
                <a:sym typeface="Asap"/>
              </a:rPr>
              <a:t>Lehrkraft reagiert:</a:t>
            </a:r>
            <a:r>
              <a:rPr lang="en" sz="1300">
                <a:latin typeface="Asap"/>
                <a:ea typeface="Asap"/>
                <a:cs typeface="Asap"/>
                <a:sym typeface="Asap"/>
              </a:rPr>
              <a:t> „Bitte ergänze in Punkt 2 eine einfache Grafikbeschreibung. Außerdem hätte ich gern drei Quizfragen mit Auswahlantworten.”</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198" name="Google Shape;198;p18"/>
          <p:cNvSpPr txBox="1"/>
          <p:nvPr/>
        </p:nvSpPr>
        <p:spPr>
          <a:xfrm>
            <a:off x="2190075" y="684425"/>
            <a:ext cx="41829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Asap"/>
              <a:buChar char="→"/>
            </a:pPr>
            <a:r>
              <a:rPr b="1" lang="en">
                <a:latin typeface="Asap"/>
                <a:ea typeface="Asap"/>
                <a:cs typeface="Asap"/>
                <a:sym typeface="Asap"/>
              </a:rPr>
              <a:t>Kontrolle über Inhalt, Stil und Detailtief</a:t>
            </a:r>
            <a:r>
              <a:rPr b="1" lang="en">
                <a:latin typeface="Asap"/>
                <a:ea typeface="Asap"/>
                <a:cs typeface="Asap"/>
                <a:sym typeface="Asap"/>
              </a:rPr>
              <a:t>e</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Step-by-Step-Prompting</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iteratives Prompting</a:t>
            </a:r>
            <a:endParaRPr>
              <a:latin typeface="Asap"/>
              <a:ea typeface="Asap"/>
              <a:cs typeface="Asap"/>
              <a:sym typeface="Asap"/>
            </a:endParaRPr>
          </a:p>
          <a:p>
            <a:pPr indent="0" lvl="0" marL="914400" rtl="0" algn="l">
              <a:lnSpc>
                <a:spcPct val="115000"/>
              </a:lnSpc>
              <a:spcBef>
                <a:spcPts val="0"/>
              </a:spcBef>
              <a:spcAft>
                <a:spcPts val="0"/>
              </a:spcAft>
              <a:buNone/>
            </a:pPr>
            <a:r>
              <a:t/>
            </a:r>
            <a:endParaRPr b="1">
              <a:latin typeface="Asap"/>
              <a:ea typeface="Asap"/>
              <a:cs typeface="Asap"/>
              <a:sym typeface="Asap"/>
            </a:endParaRPr>
          </a:p>
        </p:txBody>
      </p:sp>
      <p:sp>
        <p:nvSpPr>
          <p:cNvPr id="199" name="Google Shape;199;p18"/>
          <p:cNvSpPr txBox="1"/>
          <p:nvPr/>
        </p:nvSpPr>
        <p:spPr>
          <a:xfrm>
            <a:off x="4648190" y="1564000"/>
            <a:ext cx="4321200" cy="3336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rgbClr val="FFFFFF"/>
                </a:solidFill>
                <a:latin typeface="Asap"/>
                <a:ea typeface="Asap"/>
                <a:cs typeface="Asap"/>
                <a:sym typeface="Asap"/>
              </a:rPr>
              <a:t>Verwaltung</a:t>
            </a:r>
            <a:endParaRPr b="1" i="1" sz="1300">
              <a:solidFill>
                <a:srgbClr val="FFFFFF"/>
              </a:solidFill>
              <a:latin typeface="Asap"/>
              <a:ea typeface="Asap"/>
              <a:cs typeface="Asap"/>
              <a:sym typeface="Asap"/>
            </a:endParaRPr>
          </a:p>
        </p:txBody>
      </p:sp>
      <p:sp>
        <p:nvSpPr>
          <p:cNvPr id="200" name="Google Shape;200;p18"/>
          <p:cNvSpPr txBox="1"/>
          <p:nvPr/>
        </p:nvSpPr>
        <p:spPr>
          <a:xfrm>
            <a:off x="4653746" y="1897650"/>
            <a:ext cx="4321200" cy="3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Asap"/>
                <a:ea typeface="Asap"/>
                <a:cs typeface="Asap"/>
                <a:sym typeface="Asap"/>
              </a:rPr>
              <a:t>Ausgangsprompt:</a:t>
            </a:r>
            <a:r>
              <a:rPr lang="en" sz="1300">
                <a:latin typeface="Asap"/>
                <a:ea typeface="Asap"/>
                <a:cs typeface="Asap"/>
                <a:sym typeface="Asap"/>
              </a:rPr>
              <a:t> „Formuliere eine kurze Erinnerungs-Mail an alle Mitarbeitenden zur Abgabe ihrer Reisekostenabrechnungen bis Freitag.“ </a:t>
            </a:r>
            <a:endParaRPr sz="1300">
              <a:latin typeface="Asap"/>
              <a:ea typeface="Asap"/>
              <a:cs typeface="Asap"/>
              <a:sym typeface="Asap"/>
            </a:endParaRPr>
          </a:p>
          <a:p>
            <a:pPr indent="0" lvl="0" marL="0" rtl="0" algn="l">
              <a:spcBef>
                <a:spcPts val="0"/>
              </a:spcBef>
              <a:spcAft>
                <a:spcPts val="0"/>
              </a:spcAft>
              <a:buNone/>
            </a:pPr>
            <a:r>
              <a:t/>
            </a:r>
            <a:endParaRPr sz="1300">
              <a:latin typeface="Asap"/>
              <a:ea typeface="Asap"/>
              <a:cs typeface="Asap"/>
              <a:sym typeface="Asap"/>
            </a:endParaRPr>
          </a:p>
          <a:p>
            <a:pPr indent="0" lvl="0" marL="0" rtl="0" algn="l">
              <a:spcBef>
                <a:spcPts val="0"/>
              </a:spcBef>
              <a:spcAft>
                <a:spcPts val="0"/>
              </a:spcAft>
              <a:buNone/>
            </a:pPr>
            <a:r>
              <a:rPr b="1" lang="en" sz="1300">
                <a:latin typeface="Asap"/>
                <a:ea typeface="Asap"/>
                <a:cs typeface="Asap"/>
                <a:sym typeface="Asap"/>
              </a:rPr>
              <a:t>Antwort der KI:</a:t>
            </a:r>
            <a:r>
              <a:rPr lang="en" sz="1300">
                <a:latin typeface="Asap"/>
                <a:ea typeface="Asap"/>
                <a:cs typeface="Asap"/>
                <a:sym typeface="Asap"/>
              </a:rPr>
              <a:t> Sehr geehrte Damen und Herren, hiermit möchten wir Sie daran erinnern, Ihre Reisekostenabrechnungen fristgerecht einzureichen … [Standardtext] </a:t>
            </a:r>
            <a:endParaRPr sz="1300">
              <a:latin typeface="Asap"/>
              <a:ea typeface="Asap"/>
              <a:cs typeface="Asap"/>
              <a:sym typeface="Asap"/>
            </a:endParaRPr>
          </a:p>
          <a:p>
            <a:pPr indent="0" lvl="0" marL="0" rtl="0" algn="l">
              <a:spcBef>
                <a:spcPts val="0"/>
              </a:spcBef>
              <a:spcAft>
                <a:spcPts val="0"/>
              </a:spcAft>
              <a:buNone/>
            </a:pPr>
            <a:r>
              <a:t/>
            </a:r>
            <a:endParaRPr sz="1300">
              <a:latin typeface="Asap"/>
              <a:ea typeface="Asap"/>
              <a:cs typeface="Asap"/>
              <a:sym typeface="Asap"/>
            </a:endParaRPr>
          </a:p>
          <a:p>
            <a:pPr indent="0" lvl="0" marL="0" rtl="0" algn="l">
              <a:spcBef>
                <a:spcPts val="0"/>
              </a:spcBef>
              <a:spcAft>
                <a:spcPts val="0"/>
              </a:spcAft>
              <a:buNone/>
            </a:pPr>
            <a:r>
              <a:rPr b="1" lang="en" sz="1300">
                <a:latin typeface="Asap"/>
                <a:ea typeface="Asap"/>
                <a:cs typeface="Asap"/>
                <a:sym typeface="Asap"/>
              </a:rPr>
              <a:t>Rückmeldung:</a:t>
            </a:r>
            <a:r>
              <a:rPr lang="en" sz="1300">
                <a:latin typeface="Asap"/>
                <a:ea typeface="Asap"/>
                <a:cs typeface="Asap"/>
                <a:sym typeface="Asap"/>
              </a:rPr>
              <a:t> „Bitte etwas kürzer, direkter im Ton und mit Hinweis, wohin die Abrechnungen geschickt werden sollen.”</a:t>
            </a:r>
            <a:endParaRPr sz="1300">
              <a:latin typeface="Asap"/>
              <a:ea typeface="Asap"/>
              <a:cs typeface="Asap"/>
              <a:sym typeface="Asap"/>
            </a:endParaRPr>
          </a:p>
          <a:p>
            <a:pPr indent="0" lvl="0" marL="0" rtl="0" algn="l">
              <a:lnSpc>
                <a:spcPct val="115000"/>
              </a:lnSpc>
              <a:spcBef>
                <a:spcPts val="0"/>
              </a:spcBef>
              <a:spcAft>
                <a:spcPts val="0"/>
              </a:spcAft>
              <a:buNone/>
            </a:pPr>
            <a:r>
              <a:t/>
            </a:r>
            <a:endParaRPr b="1"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19"/>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06" name="Google Shape;206;p19"/>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207" name="Google Shape;207;p19"/>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208" name="Google Shape;208;p19"/>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Dialogisches Prompting</a:t>
            </a:r>
            <a:endParaRPr sz="2200">
              <a:latin typeface="Asap"/>
              <a:ea typeface="Asap"/>
              <a:cs typeface="Asap"/>
              <a:sym typeface="Asap"/>
            </a:endParaRPr>
          </a:p>
        </p:txBody>
      </p:sp>
      <p:sp>
        <p:nvSpPr>
          <p:cNvPr id="209" name="Google Shape;209;p19"/>
          <p:cNvSpPr txBox="1"/>
          <p:nvPr/>
        </p:nvSpPr>
        <p:spPr>
          <a:xfrm>
            <a:off x="2190075" y="1701550"/>
            <a:ext cx="4182900" cy="23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latin typeface="Asap"/>
                <a:ea typeface="Asap"/>
                <a:cs typeface="Asap"/>
                <a:sym typeface="Asap"/>
              </a:rPr>
              <a:t>Tipps</a:t>
            </a:r>
            <a:endParaRPr b="1" sz="2000">
              <a:latin typeface="Asap"/>
              <a:ea typeface="Asap"/>
              <a:cs typeface="Asap"/>
              <a:sym typeface="Asap"/>
            </a:endParaRPr>
          </a:p>
          <a:p>
            <a:pPr indent="-323850" lvl="0" marL="457200" rtl="0" algn="l">
              <a:spcBef>
                <a:spcPts val="0"/>
              </a:spcBef>
              <a:spcAft>
                <a:spcPts val="0"/>
              </a:spcAft>
              <a:buSzPts val="1500"/>
              <a:buFont typeface="Asap"/>
              <a:buChar char="●"/>
            </a:pPr>
            <a:r>
              <a:rPr lang="en" sz="1500">
                <a:latin typeface="Asap"/>
                <a:ea typeface="Asap"/>
                <a:cs typeface="Asap"/>
                <a:sym typeface="Asap"/>
              </a:rPr>
              <a:t>Prompt als Gespräch </a:t>
            </a:r>
            <a:endParaRPr sz="1500">
              <a:latin typeface="Asap"/>
              <a:ea typeface="Asap"/>
              <a:cs typeface="Asap"/>
              <a:sym typeface="Asap"/>
            </a:endParaRPr>
          </a:p>
          <a:p>
            <a:pPr indent="-323850" lvl="0" marL="457200" rtl="0" algn="l">
              <a:spcBef>
                <a:spcPts val="0"/>
              </a:spcBef>
              <a:spcAft>
                <a:spcPts val="0"/>
              </a:spcAft>
              <a:buSzPts val="1500"/>
              <a:buFont typeface="Asap"/>
              <a:buChar char="●"/>
            </a:pPr>
            <a:r>
              <a:rPr lang="en" sz="1500">
                <a:latin typeface="Asap"/>
                <a:ea typeface="Asap"/>
                <a:cs typeface="Asap"/>
                <a:sym typeface="Asap"/>
              </a:rPr>
              <a:t>Feedback geben</a:t>
            </a:r>
            <a:endParaRPr sz="1500">
              <a:latin typeface="Asap"/>
              <a:ea typeface="Asap"/>
              <a:cs typeface="Asap"/>
              <a:sym typeface="Asap"/>
            </a:endParaRPr>
          </a:p>
          <a:p>
            <a:pPr indent="-323850" lvl="0" marL="457200" rtl="0" algn="l">
              <a:spcBef>
                <a:spcPts val="0"/>
              </a:spcBef>
              <a:spcAft>
                <a:spcPts val="0"/>
              </a:spcAft>
              <a:buSzPts val="1500"/>
              <a:buFont typeface="Asap"/>
              <a:buChar char="●"/>
            </a:pPr>
            <a:r>
              <a:rPr lang="en" sz="1500">
                <a:latin typeface="Asap"/>
                <a:ea typeface="Asap"/>
                <a:cs typeface="Asap"/>
                <a:sym typeface="Asap"/>
              </a:rPr>
              <a:t>Kombination mit Persona-Strategien</a:t>
            </a:r>
            <a:endParaRPr sz="1500">
              <a:latin typeface="Asap"/>
              <a:ea typeface="Asap"/>
              <a:cs typeface="Asap"/>
              <a:sym typeface="Asap"/>
            </a:endParaRPr>
          </a:p>
          <a:p>
            <a:pPr indent="0" lvl="0" marL="0" rtl="0" algn="l">
              <a:spcBef>
                <a:spcPts val="0"/>
              </a:spcBef>
              <a:spcAft>
                <a:spcPts val="0"/>
              </a:spcAft>
              <a:buNone/>
            </a:pPr>
            <a:r>
              <a:t/>
            </a:r>
            <a:endParaRPr sz="1500">
              <a:latin typeface="Asap"/>
              <a:ea typeface="Asap"/>
              <a:cs typeface="Asap"/>
              <a:sym typeface="Asap"/>
            </a:endParaRPr>
          </a:p>
          <a:p>
            <a:pPr indent="0" lvl="0" marL="0" rtl="0" algn="l">
              <a:spcBef>
                <a:spcPts val="0"/>
              </a:spcBef>
              <a:spcAft>
                <a:spcPts val="0"/>
              </a:spcAft>
              <a:buNone/>
            </a:pPr>
            <a:r>
              <a:rPr b="1" lang="en" sz="1500">
                <a:latin typeface="Asap"/>
                <a:ea typeface="Asap"/>
                <a:cs typeface="Asap"/>
                <a:sym typeface="Asap"/>
              </a:rPr>
              <a:t>Hybrid Intelligence:</a:t>
            </a:r>
            <a:r>
              <a:rPr lang="en" sz="1500">
                <a:latin typeface="Asap"/>
                <a:ea typeface="Asap"/>
                <a:cs typeface="Asap"/>
                <a:sym typeface="Asap"/>
              </a:rPr>
              <a:t> Vorteile von Mensch und Maschine effizient zusammenbringen</a:t>
            </a:r>
            <a:endParaRPr sz="1500">
              <a:latin typeface="Asap"/>
              <a:ea typeface="Asap"/>
              <a:cs typeface="Asap"/>
              <a:sym typeface="Asap"/>
            </a:endParaRPr>
          </a:p>
          <a:p>
            <a:pPr indent="0" lvl="0" marL="0" rtl="0" algn="l">
              <a:spcBef>
                <a:spcPts val="0"/>
              </a:spcBef>
              <a:spcAft>
                <a:spcPts val="0"/>
              </a:spcAft>
              <a:buNone/>
            </a:pPr>
            <a:r>
              <a:t/>
            </a:r>
            <a:endParaRPr sz="1500">
              <a:latin typeface="Asap"/>
              <a:ea typeface="Asap"/>
              <a:cs typeface="Asap"/>
              <a:sym typeface="Asap"/>
            </a:endParaRPr>
          </a:p>
          <a:p>
            <a:pPr indent="0" lvl="0" marL="914400" rtl="0" algn="l">
              <a:lnSpc>
                <a:spcPct val="115000"/>
              </a:lnSpc>
              <a:spcBef>
                <a:spcPts val="0"/>
              </a:spcBef>
              <a:spcAft>
                <a:spcPts val="0"/>
              </a:spcAft>
              <a:buNone/>
            </a:pPr>
            <a:r>
              <a:t/>
            </a:r>
            <a:endParaRPr b="1" sz="1300">
              <a:latin typeface="Asap"/>
              <a:ea typeface="Asap"/>
              <a:cs typeface="Asap"/>
              <a:sym typeface="Asap"/>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0"/>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15" name="Google Shape;215;p20"/>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216" name="Google Shape;216;p20"/>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217" name="Google Shape;217;p20"/>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In-Context-Learning</a:t>
            </a:r>
            <a:endParaRPr sz="2200">
              <a:latin typeface="Asap"/>
              <a:ea typeface="Asap"/>
              <a:cs typeface="Asap"/>
              <a:sym typeface="Asap"/>
            </a:endParaRPr>
          </a:p>
        </p:txBody>
      </p:sp>
      <p:sp>
        <p:nvSpPr>
          <p:cNvPr id="218" name="Google Shape;218;p20"/>
          <p:cNvSpPr txBox="1"/>
          <p:nvPr/>
        </p:nvSpPr>
        <p:spPr>
          <a:xfrm>
            <a:off x="3294525" y="10721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chemeClr val="accent5"/>
                </a:solidFill>
                <a:latin typeface="Asap"/>
                <a:ea typeface="Asap"/>
                <a:cs typeface="Asap"/>
                <a:sym typeface="Asap"/>
              </a:rPr>
              <a:t>Unterricht</a:t>
            </a:r>
            <a:endParaRPr b="1" i="1" sz="1300">
              <a:solidFill>
                <a:srgbClr val="FFFFFF"/>
              </a:solidFill>
              <a:latin typeface="Asap"/>
              <a:ea typeface="Asap"/>
              <a:cs typeface="Asap"/>
              <a:sym typeface="Asap"/>
            </a:endParaRPr>
          </a:p>
        </p:txBody>
      </p:sp>
      <p:sp>
        <p:nvSpPr>
          <p:cNvPr id="219" name="Google Shape;219;p20"/>
          <p:cNvSpPr txBox="1"/>
          <p:nvPr/>
        </p:nvSpPr>
        <p:spPr>
          <a:xfrm>
            <a:off x="3361010" y="1541950"/>
            <a:ext cx="53604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„Hier sind drei Beispiele für passende Aufsatzthemen zum Roman X: ... Bitte gib mir zwei weitere, die in dieselbe Richtung gehen.”</a:t>
            </a:r>
            <a:endParaRPr sz="1300">
              <a:latin typeface="Asap"/>
              <a:ea typeface="Asap"/>
              <a:cs typeface="Asap"/>
              <a:sym typeface="Asap"/>
            </a:endParaRPr>
          </a:p>
        </p:txBody>
      </p:sp>
      <p:sp>
        <p:nvSpPr>
          <p:cNvPr id="220" name="Google Shape;220;p20"/>
          <p:cNvSpPr txBox="1"/>
          <p:nvPr/>
        </p:nvSpPr>
        <p:spPr>
          <a:xfrm>
            <a:off x="3294525" y="27485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chemeClr val="accent5"/>
                </a:solidFill>
                <a:latin typeface="Asap"/>
                <a:ea typeface="Asap"/>
                <a:cs typeface="Asap"/>
                <a:sym typeface="Asap"/>
              </a:rPr>
              <a:t>Verwaltung</a:t>
            </a:r>
            <a:endParaRPr b="1" i="1" sz="1300">
              <a:solidFill>
                <a:srgbClr val="FFFFFF"/>
              </a:solidFill>
              <a:latin typeface="Asap"/>
              <a:ea typeface="Asap"/>
              <a:cs typeface="Asap"/>
              <a:sym typeface="Asap"/>
            </a:endParaRPr>
          </a:p>
        </p:txBody>
      </p:sp>
      <p:sp>
        <p:nvSpPr>
          <p:cNvPr id="221" name="Google Shape;221;p20"/>
          <p:cNvSpPr txBox="1"/>
          <p:nvPr/>
        </p:nvSpPr>
        <p:spPr>
          <a:xfrm>
            <a:off x="3361010" y="3218350"/>
            <a:ext cx="53604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„Hier ist der bisherige Aufbau unserer Elternbriefe: ... Bitte schreibe einen neuen Elternbrief zum Thema Ausflug, orientiert am bisherigen Stil.”</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222" name="Google Shape;222;p20"/>
          <p:cNvSpPr txBox="1"/>
          <p:nvPr/>
        </p:nvSpPr>
        <p:spPr>
          <a:xfrm>
            <a:off x="225800" y="932350"/>
            <a:ext cx="3068700" cy="408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sap"/>
                <a:ea typeface="Asap"/>
                <a:cs typeface="Asap"/>
                <a:sym typeface="Asap"/>
              </a:rPr>
              <a:t>KI erkennt Muster</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b="1" lang="en">
                <a:latin typeface="Asap"/>
                <a:ea typeface="Asap"/>
                <a:cs typeface="Asap"/>
                <a:sym typeface="Asap"/>
              </a:rPr>
              <a:t>scheinbares Lernen der KI</a:t>
            </a:r>
            <a:endParaRPr b="1">
              <a:latin typeface="Asap"/>
              <a:ea typeface="Asap"/>
              <a:cs typeface="Asap"/>
              <a:sym typeface="Asap"/>
            </a:endParaRPr>
          </a:p>
          <a:p>
            <a:pPr indent="-311150" lvl="1" marL="914400" rtl="0" algn="l">
              <a:spcBef>
                <a:spcPts val="0"/>
              </a:spcBef>
              <a:spcAft>
                <a:spcPts val="0"/>
              </a:spcAft>
              <a:buSzPts val="1300"/>
              <a:buFont typeface="Asap"/>
              <a:buChar char="○"/>
            </a:pPr>
            <a:r>
              <a:rPr lang="en" sz="1300">
                <a:latin typeface="Asap"/>
                <a:ea typeface="Asap"/>
                <a:cs typeface="Asap"/>
                <a:sym typeface="Asap"/>
              </a:rPr>
              <a:t>Aufgabe</a:t>
            </a:r>
            <a:endParaRPr sz="1300">
              <a:latin typeface="Asap"/>
              <a:ea typeface="Asap"/>
              <a:cs typeface="Asap"/>
              <a:sym typeface="Asap"/>
            </a:endParaRPr>
          </a:p>
          <a:p>
            <a:pPr indent="-311150" lvl="1" marL="914400" rtl="0" algn="l">
              <a:spcBef>
                <a:spcPts val="0"/>
              </a:spcBef>
              <a:spcAft>
                <a:spcPts val="0"/>
              </a:spcAft>
              <a:buSzPts val="1300"/>
              <a:buFont typeface="Asap"/>
              <a:buChar char="○"/>
            </a:pPr>
            <a:r>
              <a:rPr lang="en" sz="1300">
                <a:latin typeface="Asap"/>
                <a:ea typeface="Asap"/>
                <a:cs typeface="Asap"/>
                <a:sym typeface="Asap"/>
              </a:rPr>
              <a:t>Beispiele</a:t>
            </a:r>
            <a:endParaRPr sz="1300">
              <a:latin typeface="Asap"/>
              <a:ea typeface="Asap"/>
              <a:cs typeface="Asap"/>
              <a:sym typeface="Asap"/>
            </a:endParaRPr>
          </a:p>
          <a:p>
            <a:pPr indent="-311150" lvl="1" marL="914400" rtl="0" algn="l">
              <a:spcBef>
                <a:spcPts val="0"/>
              </a:spcBef>
              <a:spcAft>
                <a:spcPts val="0"/>
              </a:spcAft>
              <a:buSzPts val="1300"/>
              <a:buFont typeface="Asap"/>
              <a:buChar char="○"/>
            </a:pPr>
            <a:r>
              <a:rPr lang="en" sz="1300">
                <a:latin typeface="Asap"/>
                <a:ea typeface="Asap"/>
                <a:cs typeface="Asap"/>
                <a:sym typeface="Asap"/>
              </a:rPr>
              <a:t>Tonfall</a:t>
            </a:r>
            <a:endParaRPr sz="1300">
              <a:latin typeface="Asap"/>
              <a:ea typeface="Asap"/>
              <a:cs typeface="Asap"/>
              <a:sym typeface="Asap"/>
            </a:endParaRPr>
          </a:p>
          <a:p>
            <a:pPr indent="-311150" lvl="1" marL="914400" rtl="0" algn="l">
              <a:lnSpc>
                <a:spcPct val="115000"/>
              </a:lnSpc>
              <a:spcBef>
                <a:spcPts val="0"/>
              </a:spcBef>
              <a:spcAft>
                <a:spcPts val="0"/>
              </a:spcAft>
              <a:buSzPts val="1300"/>
              <a:buFont typeface="Asap"/>
              <a:buChar char="○"/>
            </a:pPr>
            <a:r>
              <a:rPr lang="en" sz="1300">
                <a:latin typeface="Asap"/>
                <a:ea typeface="Asap"/>
                <a:cs typeface="Asap"/>
                <a:sym typeface="Asap"/>
              </a:rPr>
              <a:t>Formatierungen</a:t>
            </a:r>
            <a:endParaRPr sz="1300">
              <a:latin typeface="Asap"/>
              <a:ea typeface="Asap"/>
              <a:cs typeface="Asap"/>
              <a:sym typeface="Asap"/>
            </a:endParaRPr>
          </a:p>
          <a:p>
            <a:pPr indent="-311150" lvl="1" marL="914400" rtl="0" algn="l">
              <a:lnSpc>
                <a:spcPct val="115000"/>
              </a:lnSpc>
              <a:spcBef>
                <a:spcPts val="0"/>
              </a:spcBef>
              <a:spcAft>
                <a:spcPts val="0"/>
              </a:spcAft>
              <a:buSzPts val="1300"/>
              <a:buFont typeface="Asap"/>
              <a:buChar char="○"/>
            </a:pPr>
            <a:r>
              <a:rPr lang="en" sz="1300">
                <a:latin typeface="Asap"/>
                <a:ea typeface="Asap"/>
                <a:cs typeface="Asap"/>
                <a:sym typeface="Asap"/>
              </a:rPr>
              <a:t>Zielgruppenhinweise</a:t>
            </a:r>
            <a:endParaRPr sz="1300">
              <a:latin typeface="Asap"/>
              <a:ea typeface="Asap"/>
              <a:cs typeface="Asap"/>
              <a:sym typeface="Asap"/>
            </a:endParaRPr>
          </a:p>
          <a:p>
            <a:pPr indent="0" lvl="0" marL="914400" rtl="0" algn="l">
              <a:lnSpc>
                <a:spcPct val="115000"/>
              </a:lnSpc>
              <a:spcBef>
                <a:spcPts val="0"/>
              </a:spcBef>
              <a:spcAft>
                <a:spcPts val="0"/>
              </a:spcAft>
              <a:buNone/>
            </a:pPr>
            <a:r>
              <a:t/>
            </a:r>
            <a:endParaRPr sz="1300">
              <a:latin typeface="Asap"/>
              <a:ea typeface="Asap"/>
              <a:cs typeface="Asap"/>
              <a:sym typeface="Asap"/>
            </a:endParaRPr>
          </a:p>
          <a:p>
            <a:pPr indent="0" lvl="0" marL="0" rtl="0" algn="l">
              <a:lnSpc>
                <a:spcPct val="115000"/>
              </a:lnSpc>
              <a:spcBef>
                <a:spcPts val="0"/>
              </a:spcBef>
              <a:spcAft>
                <a:spcPts val="0"/>
              </a:spcAft>
              <a:buNone/>
            </a:pPr>
            <a:r>
              <a:t/>
            </a:r>
            <a:endParaRPr b="1" sz="1300">
              <a:latin typeface="Asap"/>
              <a:ea typeface="Asap"/>
              <a:cs typeface="Asap"/>
              <a:sym typeface="Asap"/>
            </a:endParaRPr>
          </a:p>
          <a:p>
            <a:pPr indent="0" lvl="0" marL="0" rtl="0" algn="l">
              <a:lnSpc>
                <a:spcPct val="115000"/>
              </a:lnSpc>
              <a:spcBef>
                <a:spcPts val="0"/>
              </a:spcBef>
              <a:spcAft>
                <a:spcPts val="0"/>
              </a:spcAft>
              <a:buNone/>
            </a:pPr>
            <a:r>
              <a:rPr b="1" lang="en">
                <a:latin typeface="Asap"/>
                <a:ea typeface="Asap"/>
                <a:cs typeface="Asap"/>
                <a:sym typeface="Asap"/>
              </a:rPr>
              <a:t>relevantere </a:t>
            </a:r>
            <a:r>
              <a:rPr b="1" lang="en">
                <a:latin typeface="Asap"/>
                <a:ea typeface="Asap"/>
                <a:cs typeface="Asap"/>
                <a:sym typeface="Asap"/>
              </a:rPr>
              <a:t>Info</a:t>
            </a:r>
            <a:r>
              <a:rPr b="1" lang="en">
                <a:latin typeface="Asap"/>
                <a:ea typeface="Asap"/>
                <a:cs typeface="Asap"/>
                <a:sym typeface="Asap"/>
              </a:rPr>
              <a:t>rmationen</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b="1" lang="en">
                <a:latin typeface="Asap"/>
                <a:ea typeface="Asap"/>
                <a:cs typeface="Asap"/>
                <a:sym typeface="Asap"/>
              </a:rPr>
              <a:t>gezieltere Antwort</a:t>
            </a:r>
            <a:endParaRPr b="1">
              <a:latin typeface="Asap"/>
              <a:ea typeface="Asap"/>
              <a:cs typeface="Asap"/>
              <a:sym typeface="Asap"/>
            </a:endParaRPr>
          </a:p>
          <a:p>
            <a:pPr indent="0" lvl="0" marL="0" rtl="0" algn="l">
              <a:lnSpc>
                <a:spcPct val="115000"/>
              </a:lnSpc>
              <a:spcBef>
                <a:spcPts val="0"/>
              </a:spcBef>
              <a:spcAft>
                <a:spcPts val="0"/>
              </a:spcAft>
              <a:buNone/>
            </a:pPr>
            <a:r>
              <a:t/>
            </a:r>
            <a:endParaRPr b="1" sz="1300">
              <a:latin typeface="Asap"/>
              <a:ea typeface="Asap"/>
              <a:cs typeface="Asap"/>
              <a:sym typeface="Asap"/>
            </a:endParaRPr>
          </a:p>
          <a:p>
            <a:pPr indent="0" lvl="0" marL="0" rtl="0" algn="l">
              <a:lnSpc>
                <a:spcPct val="115000"/>
              </a:lnSpc>
              <a:spcBef>
                <a:spcPts val="0"/>
              </a:spcBef>
              <a:spcAft>
                <a:spcPts val="0"/>
              </a:spcAft>
              <a:buNone/>
            </a:pPr>
            <a:r>
              <a:t/>
            </a:r>
            <a:endParaRPr b="1" sz="1300">
              <a:latin typeface="Asap"/>
              <a:ea typeface="Asap"/>
              <a:cs typeface="Asap"/>
              <a:sym typeface="Asap"/>
            </a:endParaRPr>
          </a:p>
          <a:p>
            <a:pPr indent="0" lvl="0" marL="0" rtl="0" algn="l">
              <a:lnSpc>
                <a:spcPct val="115000"/>
              </a:lnSpc>
              <a:spcBef>
                <a:spcPts val="0"/>
              </a:spcBef>
              <a:spcAft>
                <a:spcPts val="0"/>
              </a:spcAft>
              <a:buNone/>
            </a:pPr>
            <a:r>
              <a:rPr b="1" lang="en">
                <a:latin typeface="Asap"/>
                <a:ea typeface="Asap"/>
                <a:cs typeface="Asap"/>
                <a:sym typeface="Asap"/>
              </a:rPr>
              <a:t>Ein zu volles „KI-Gedächtnis“</a:t>
            </a:r>
            <a:endParaRPr b="1">
              <a:latin typeface="Asap"/>
              <a:ea typeface="Asap"/>
              <a:cs typeface="Asap"/>
              <a:sym typeface="Asap"/>
            </a:endParaRPr>
          </a:p>
          <a:p>
            <a:pPr indent="0" lvl="0" marL="0" rtl="0" algn="l">
              <a:lnSpc>
                <a:spcPct val="115000"/>
              </a:lnSpc>
              <a:spcBef>
                <a:spcPts val="0"/>
              </a:spcBef>
              <a:spcAft>
                <a:spcPts val="0"/>
              </a:spcAft>
              <a:buNone/>
            </a:pPr>
            <a:r>
              <a:rPr b="1" lang="en">
                <a:latin typeface="Asap"/>
                <a:ea typeface="Asap"/>
                <a:cs typeface="Asap"/>
                <a:sym typeface="Asap"/>
              </a:rPr>
              <a:t>führt zu Fehlern</a:t>
            </a:r>
            <a:endParaRPr b="1">
              <a:latin typeface="Asap"/>
              <a:ea typeface="Asap"/>
              <a:cs typeface="Asap"/>
              <a:sym typeface="Asap"/>
            </a:endParaRPr>
          </a:p>
          <a:p>
            <a:pPr indent="0" lvl="0" marL="0" rtl="0" algn="l">
              <a:lnSpc>
                <a:spcPct val="115000"/>
              </a:lnSpc>
              <a:spcBef>
                <a:spcPts val="0"/>
              </a:spcBef>
              <a:spcAft>
                <a:spcPts val="0"/>
              </a:spcAft>
              <a:buNone/>
            </a:pPr>
            <a:r>
              <a:t/>
            </a:r>
            <a:endParaRPr b="1"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1"/>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28" name="Google Shape;228;p21"/>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229" name="Google Shape;229;p21"/>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230" name="Google Shape;230;p21"/>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In-Context-Learning</a:t>
            </a:r>
            <a:endParaRPr sz="2200">
              <a:latin typeface="Asap"/>
              <a:ea typeface="Asap"/>
              <a:cs typeface="Asap"/>
              <a:sym typeface="Asap"/>
            </a:endParaRPr>
          </a:p>
        </p:txBody>
      </p:sp>
      <p:sp>
        <p:nvSpPr>
          <p:cNvPr id="231" name="Google Shape;231;p21"/>
          <p:cNvSpPr txBox="1"/>
          <p:nvPr/>
        </p:nvSpPr>
        <p:spPr>
          <a:xfrm>
            <a:off x="3294525" y="10721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chemeClr val="accent5"/>
                </a:solidFill>
                <a:latin typeface="Asap"/>
                <a:ea typeface="Asap"/>
                <a:cs typeface="Asap"/>
                <a:sym typeface="Asap"/>
              </a:rPr>
              <a:t>Unterricht</a:t>
            </a:r>
            <a:endParaRPr b="1" i="1" sz="1300">
              <a:solidFill>
                <a:srgbClr val="FFFFFF"/>
              </a:solidFill>
              <a:latin typeface="Asap"/>
              <a:ea typeface="Asap"/>
              <a:cs typeface="Asap"/>
              <a:sym typeface="Asap"/>
            </a:endParaRPr>
          </a:p>
        </p:txBody>
      </p:sp>
      <p:sp>
        <p:nvSpPr>
          <p:cNvPr id="232" name="Google Shape;232;p21"/>
          <p:cNvSpPr txBox="1"/>
          <p:nvPr/>
        </p:nvSpPr>
        <p:spPr>
          <a:xfrm>
            <a:off x="3361010" y="1541950"/>
            <a:ext cx="53604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„Hier ist ein Text für starke Lernende. Erstelle eine vereinfachte Version für Schülerinnen und Schüler mit Sprachförderbedarf.”</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233" name="Google Shape;233;p21"/>
          <p:cNvSpPr txBox="1"/>
          <p:nvPr/>
        </p:nvSpPr>
        <p:spPr>
          <a:xfrm>
            <a:off x="3294525" y="27485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chemeClr val="accent5"/>
                </a:solidFill>
                <a:latin typeface="Asap"/>
                <a:ea typeface="Asap"/>
                <a:cs typeface="Asap"/>
                <a:sym typeface="Asap"/>
              </a:rPr>
              <a:t>Verwaltung</a:t>
            </a:r>
            <a:endParaRPr b="1" i="1" sz="1300">
              <a:solidFill>
                <a:srgbClr val="FFFFFF"/>
              </a:solidFill>
              <a:latin typeface="Asap"/>
              <a:ea typeface="Asap"/>
              <a:cs typeface="Asap"/>
              <a:sym typeface="Asap"/>
            </a:endParaRPr>
          </a:p>
        </p:txBody>
      </p:sp>
      <p:sp>
        <p:nvSpPr>
          <p:cNvPr id="234" name="Google Shape;234;p21"/>
          <p:cNvSpPr txBox="1"/>
          <p:nvPr/>
        </p:nvSpPr>
        <p:spPr>
          <a:xfrm>
            <a:off x="3361010" y="3218350"/>
            <a:ext cx="53604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„Nutze folgende Textstruktur für den neuen Elternbrief: 1. Begrüßung, 2. Anlass, 3. Infos, 4. Kontakt.”</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235" name="Google Shape;235;p21"/>
          <p:cNvSpPr txBox="1"/>
          <p:nvPr/>
        </p:nvSpPr>
        <p:spPr>
          <a:xfrm>
            <a:off x="149600" y="1008550"/>
            <a:ext cx="3068700" cy="362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sap"/>
                <a:ea typeface="Asap"/>
                <a:cs typeface="Asap"/>
                <a:sym typeface="Asap"/>
              </a:rPr>
              <a:t>Techniken zur Kontextanreicherung</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Few-Shot-Prompting</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beispielhafte Ein-/Ausgaben</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Zusatzinfos</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wichtig: Infos in den Prompt, KI erinnert nicht</a:t>
            </a:r>
            <a:endParaRPr>
              <a:latin typeface="Asap"/>
              <a:ea typeface="Asap"/>
              <a:cs typeface="Asap"/>
              <a:sym typeface="Asap"/>
            </a:endParaRPr>
          </a:p>
          <a:p>
            <a:pPr indent="0" lvl="0" marL="0" rtl="0" algn="l">
              <a:lnSpc>
                <a:spcPct val="115000"/>
              </a:lnSpc>
              <a:spcBef>
                <a:spcPts val="0"/>
              </a:spcBef>
              <a:spcAft>
                <a:spcPts val="0"/>
              </a:spcAft>
              <a:buNone/>
            </a:pPr>
            <a:r>
              <a:t/>
            </a:r>
            <a:endParaRPr b="1">
              <a:latin typeface="Asap"/>
              <a:ea typeface="Asap"/>
              <a:cs typeface="Asap"/>
              <a:sym typeface="Asap"/>
            </a:endParaRPr>
          </a:p>
          <a:p>
            <a:pPr indent="0" lvl="0" marL="0" rtl="0" algn="l">
              <a:lnSpc>
                <a:spcPct val="115000"/>
              </a:lnSpc>
              <a:spcBef>
                <a:spcPts val="0"/>
              </a:spcBef>
              <a:spcAft>
                <a:spcPts val="0"/>
              </a:spcAft>
              <a:buNone/>
            </a:pPr>
            <a:r>
              <a:t/>
            </a:r>
            <a:endParaRPr b="1">
              <a:latin typeface="Asap"/>
              <a:ea typeface="Asap"/>
              <a:cs typeface="Asap"/>
              <a:sym typeface="Asap"/>
            </a:endParaRPr>
          </a:p>
          <a:p>
            <a:pPr indent="0" lvl="0" marL="0" rtl="0" algn="l">
              <a:lnSpc>
                <a:spcPct val="115000"/>
              </a:lnSpc>
              <a:spcBef>
                <a:spcPts val="0"/>
              </a:spcBef>
              <a:spcAft>
                <a:spcPts val="0"/>
              </a:spcAft>
              <a:buNone/>
            </a:pPr>
            <a:r>
              <a:rPr b="1" lang="en">
                <a:latin typeface="Asap"/>
                <a:ea typeface="Asap"/>
                <a:cs typeface="Asap"/>
                <a:sym typeface="Asap"/>
              </a:rPr>
              <a:t>Grenzen von In-Context-Learning</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begrenztes Kontextfenster</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kein logisches Schlussfolgern</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Vorsicht bei widersprüchlichen Kontexten</a:t>
            </a:r>
            <a:endParaRPr>
              <a:latin typeface="Asap"/>
              <a:ea typeface="Asap"/>
              <a:cs typeface="Asap"/>
              <a:sym typeface="Asap"/>
            </a:endParaRPr>
          </a:p>
          <a:p>
            <a:pPr indent="0" lvl="0" marL="0" rtl="0" algn="l">
              <a:lnSpc>
                <a:spcPct val="115000"/>
              </a:lnSpc>
              <a:spcBef>
                <a:spcPts val="0"/>
              </a:spcBef>
              <a:spcAft>
                <a:spcPts val="0"/>
              </a:spcAft>
              <a:buNone/>
            </a:pPr>
            <a:r>
              <a:t/>
            </a:r>
            <a:endParaRPr>
              <a:latin typeface="Asap"/>
              <a:ea typeface="Asap"/>
              <a:cs typeface="Asap"/>
              <a:sym typeface="Asap"/>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2"/>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41" name="Google Shape;241;p22"/>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242" name="Google Shape;242;p22"/>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243" name="Google Shape;243;p22"/>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Bilder und Dateiformate</a:t>
            </a:r>
            <a:endParaRPr sz="2200">
              <a:latin typeface="Asap"/>
              <a:ea typeface="Asap"/>
              <a:cs typeface="Asap"/>
              <a:sym typeface="Asap"/>
            </a:endParaRPr>
          </a:p>
          <a:p>
            <a:pPr indent="0" lvl="0" marL="0" rtl="0" algn="l">
              <a:spcBef>
                <a:spcPts val="0"/>
              </a:spcBef>
              <a:spcAft>
                <a:spcPts val="0"/>
              </a:spcAft>
              <a:buNone/>
            </a:pPr>
            <a:r>
              <a:t/>
            </a:r>
            <a:endParaRPr sz="2200">
              <a:latin typeface="Asap"/>
              <a:ea typeface="Asap"/>
              <a:cs typeface="Asap"/>
              <a:sym typeface="Asap"/>
            </a:endParaRPr>
          </a:p>
        </p:txBody>
      </p:sp>
      <p:sp>
        <p:nvSpPr>
          <p:cNvPr id="244" name="Google Shape;244;p22"/>
          <p:cNvSpPr txBox="1"/>
          <p:nvPr/>
        </p:nvSpPr>
        <p:spPr>
          <a:xfrm>
            <a:off x="3294525" y="10721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chemeClr val="accent5"/>
                </a:solidFill>
                <a:latin typeface="Asap"/>
                <a:ea typeface="Asap"/>
                <a:cs typeface="Asap"/>
                <a:sym typeface="Asap"/>
              </a:rPr>
              <a:t>Unterricht</a:t>
            </a:r>
            <a:endParaRPr b="1" i="1" sz="1300">
              <a:solidFill>
                <a:srgbClr val="FFFFFF"/>
              </a:solidFill>
              <a:latin typeface="Asap"/>
              <a:ea typeface="Asap"/>
              <a:cs typeface="Asap"/>
              <a:sym typeface="Asap"/>
            </a:endParaRPr>
          </a:p>
        </p:txBody>
      </p:sp>
      <p:sp>
        <p:nvSpPr>
          <p:cNvPr id="245" name="Google Shape;245;p22"/>
          <p:cNvSpPr txBox="1"/>
          <p:nvPr/>
        </p:nvSpPr>
        <p:spPr>
          <a:xfrm>
            <a:off x="3361010" y="1541950"/>
            <a:ext cx="53604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„Erstelle eine anschauliche Illustration der Photosynthese für den Biologieunterricht in der 7. Klasse. Zeige ein Blatt, das Sonnenlicht aufnimmt. Stelle mit Pfeilen dar, wie Kohlendioxid aus der Luft und Wasser aus dem Boden aufgenommen werden. Gib außerdem an, dass Sauerstoff freigesetzt wird. Der Stil soll kindgerecht, aber wissenschaftlich korrekt sein, wie in einem modernen Schulbuch.“</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246" name="Google Shape;246;p22"/>
          <p:cNvSpPr txBox="1"/>
          <p:nvPr/>
        </p:nvSpPr>
        <p:spPr>
          <a:xfrm>
            <a:off x="149600" y="1008550"/>
            <a:ext cx="30687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sap"/>
                <a:ea typeface="Asap"/>
                <a:cs typeface="Asap"/>
                <a:sym typeface="Asap"/>
              </a:rPr>
              <a:t>Fokus auf Details</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Farben</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Perspektive</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Stil</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Objektbeschreibungen</a:t>
            </a:r>
            <a:endParaRPr>
              <a:latin typeface="Asap"/>
              <a:ea typeface="Asap"/>
              <a:cs typeface="Asap"/>
              <a:sym typeface="Asap"/>
            </a:endParaRPr>
          </a:p>
          <a:p>
            <a:pPr indent="0" lvl="0" marL="0" rtl="0" algn="l">
              <a:lnSpc>
                <a:spcPct val="115000"/>
              </a:lnSpc>
              <a:spcBef>
                <a:spcPts val="0"/>
              </a:spcBef>
              <a:spcAft>
                <a:spcPts val="0"/>
              </a:spcAft>
              <a:buNone/>
            </a:pPr>
            <a:r>
              <a:t/>
            </a:r>
            <a:endParaRPr b="1">
              <a:latin typeface="Asap"/>
              <a:ea typeface="Asap"/>
              <a:cs typeface="Asap"/>
              <a:sym typeface="Asap"/>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3"/>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52" name="Google Shape;252;p23"/>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253" name="Google Shape;253;p23"/>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254" name="Google Shape;254;p23"/>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Bilder und Dateiformate</a:t>
            </a:r>
            <a:endParaRPr sz="2200">
              <a:latin typeface="Asap"/>
              <a:ea typeface="Asap"/>
              <a:cs typeface="Asap"/>
              <a:sym typeface="Asap"/>
            </a:endParaRPr>
          </a:p>
          <a:p>
            <a:pPr indent="0" lvl="0" marL="0" rtl="0" algn="l">
              <a:spcBef>
                <a:spcPts val="0"/>
              </a:spcBef>
              <a:spcAft>
                <a:spcPts val="0"/>
              </a:spcAft>
              <a:buNone/>
            </a:pPr>
            <a:r>
              <a:t/>
            </a:r>
            <a:endParaRPr sz="2200">
              <a:latin typeface="Asap"/>
              <a:ea typeface="Asap"/>
              <a:cs typeface="Asap"/>
              <a:sym typeface="Asap"/>
            </a:endParaRPr>
          </a:p>
        </p:txBody>
      </p:sp>
      <p:sp>
        <p:nvSpPr>
          <p:cNvPr id="255" name="Google Shape;255;p23"/>
          <p:cNvSpPr txBox="1"/>
          <p:nvPr/>
        </p:nvSpPr>
        <p:spPr>
          <a:xfrm>
            <a:off x="3294525" y="1072150"/>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chemeClr val="accent5"/>
                </a:solidFill>
                <a:latin typeface="Asap"/>
                <a:ea typeface="Asap"/>
                <a:cs typeface="Asap"/>
                <a:sym typeface="Asap"/>
              </a:rPr>
              <a:t>Unterricht</a:t>
            </a:r>
            <a:endParaRPr b="1" i="1" sz="1300">
              <a:solidFill>
                <a:srgbClr val="FFFFFF"/>
              </a:solidFill>
              <a:latin typeface="Asap"/>
              <a:ea typeface="Asap"/>
              <a:cs typeface="Asap"/>
              <a:sym typeface="Asap"/>
            </a:endParaRPr>
          </a:p>
        </p:txBody>
      </p:sp>
      <p:sp>
        <p:nvSpPr>
          <p:cNvPr id="256" name="Google Shape;256;p23"/>
          <p:cNvSpPr txBox="1"/>
          <p:nvPr/>
        </p:nvSpPr>
        <p:spPr>
          <a:xfrm>
            <a:off x="3361010" y="1541950"/>
            <a:ext cx="53604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„Du bist eine Grundschullehrerin. Erstelle einen tabellarischen Verlaufsplan für eine Sachunterrichtsstunde zum Thema 'Wald' in der zweiten Klasse. Das Lernziel der Stunde ist: Die SuS erkunden die Pflanzen im Lebensraum „Wald“ im Raum Hannover. Die Tabelle soll folgende Spalten enthalten: Phase, Zeit, Methode, Sozialform, Material. Gib den Plan im Format einer CSV-Tabelle aus.“</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257" name="Google Shape;257;p23"/>
          <p:cNvSpPr txBox="1"/>
          <p:nvPr/>
        </p:nvSpPr>
        <p:spPr>
          <a:xfrm>
            <a:off x="3294525" y="3389197"/>
            <a:ext cx="53604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chemeClr val="accent5"/>
                </a:solidFill>
                <a:latin typeface="Asap"/>
                <a:ea typeface="Asap"/>
                <a:cs typeface="Asap"/>
                <a:sym typeface="Asap"/>
              </a:rPr>
              <a:t>Verwaltung</a:t>
            </a:r>
            <a:endParaRPr b="1" i="1" sz="1300">
              <a:solidFill>
                <a:srgbClr val="FFFFFF"/>
              </a:solidFill>
              <a:latin typeface="Asap"/>
              <a:ea typeface="Asap"/>
              <a:cs typeface="Asap"/>
              <a:sym typeface="Asap"/>
            </a:endParaRPr>
          </a:p>
        </p:txBody>
      </p:sp>
      <p:sp>
        <p:nvSpPr>
          <p:cNvPr id="258" name="Google Shape;258;p23"/>
          <p:cNvSpPr txBox="1"/>
          <p:nvPr/>
        </p:nvSpPr>
        <p:spPr>
          <a:xfrm>
            <a:off x="3361010" y="3858997"/>
            <a:ext cx="53604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„Du arbeitest in der Verwaltung. Erstelle eine strukturierte To-do-Liste zur Vorbereitung eines Fortbildungsangebots mit folgenden Kategorien: Aufgabe, Zuständigkeit, Frist, Bemerkungen. Gib die Liste als Word-Dokument im docx-Format aus.“</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259" name="Google Shape;259;p23"/>
          <p:cNvSpPr txBox="1"/>
          <p:nvPr/>
        </p:nvSpPr>
        <p:spPr>
          <a:xfrm>
            <a:off x="149600" y="1008550"/>
            <a:ext cx="30687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sap"/>
                <a:ea typeface="Asap"/>
                <a:cs typeface="Asap"/>
                <a:sym typeface="Asap"/>
              </a:rPr>
              <a:t>Dateien herunterladbar</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Bilder</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Tabellen </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Dokumente</a:t>
            </a:r>
            <a:endParaRPr>
              <a:latin typeface="Asap"/>
              <a:ea typeface="Asap"/>
              <a:cs typeface="Asap"/>
              <a:sym typeface="Asa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pic>
        <p:nvPicPr>
          <p:cNvPr id="22" name="Google Shape;22;p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6"/>
          <p:cNvSpPr txBox="1"/>
          <p:nvPr>
            <p:ph type="ctrTitle"/>
          </p:nvPr>
        </p:nvSpPr>
        <p:spPr>
          <a:xfrm>
            <a:off x="1020025" y="462475"/>
            <a:ext cx="7125600" cy="175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latin typeface="Asap"/>
                <a:ea typeface="Asap"/>
                <a:cs typeface="Asap"/>
                <a:sym typeface="Asap"/>
              </a:rPr>
              <a:t>Prompting und Textgenerierung</a:t>
            </a:r>
            <a:endParaRPr sz="6000">
              <a:latin typeface="Asap"/>
              <a:ea typeface="Asap"/>
              <a:cs typeface="Asap"/>
              <a:sym typeface="Asap"/>
            </a:endParaRPr>
          </a:p>
        </p:txBody>
      </p:sp>
      <p:grpSp>
        <p:nvGrpSpPr>
          <p:cNvPr id="24" name="Google Shape;24;p6"/>
          <p:cNvGrpSpPr/>
          <p:nvPr/>
        </p:nvGrpSpPr>
        <p:grpSpPr>
          <a:xfrm>
            <a:off x="3401552" y="2169054"/>
            <a:ext cx="3230424" cy="2974451"/>
            <a:chOff x="1648713" y="2169050"/>
            <a:chExt cx="3230424" cy="2974451"/>
          </a:xfrm>
        </p:grpSpPr>
        <p:pic>
          <p:nvPicPr>
            <p:cNvPr id="25" name="Google Shape;25;p6"/>
            <p:cNvPicPr preferRelativeResize="0"/>
            <p:nvPr/>
          </p:nvPicPr>
          <p:blipFill>
            <a:blip r:embed="rId4">
              <a:alphaModFix/>
            </a:blip>
            <a:stretch>
              <a:fillRect/>
            </a:stretch>
          </p:blipFill>
          <p:spPr>
            <a:xfrm>
              <a:off x="1648713" y="2835550"/>
              <a:ext cx="2307950" cy="2307950"/>
            </a:xfrm>
            <a:prstGeom prst="rect">
              <a:avLst/>
            </a:prstGeom>
            <a:noFill/>
            <a:ln>
              <a:noFill/>
            </a:ln>
          </p:spPr>
        </p:pic>
        <p:pic>
          <p:nvPicPr>
            <p:cNvPr id="26" name="Google Shape;26;p6"/>
            <p:cNvPicPr preferRelativeResize="0"/>
            <p:nvPr/>
          </p:nvPicPr>
          <p:blipFill>
            <a:blip r:embed="rId5">
              <a:alphaModFix/>
            </a:blip>
            <a:stretch>
              <a:fillRect/>
            </a:stretch>
          </p:blipFill>
          <p:spPr>
            <a:xfrm>
              <a:off x="1801863" y="2169050"/>
              <a:ext cx="3077275" cy="2307951"/>
            </a:xfrm>
            <a:prstGeom prst="rect">
              <a:avLst/>
            </a:prstGeom>
            <a:noFill/>
            <a:ln>
              <a:noFill/>
            </a:ln>
          </p:spPr>
        </p:pic>
      </p:grpSp>
      <p:pic>
        <p:nvPicPr>
          <p:cNvPr id="27" name="Google Shape;27;p6" title="M2.1-1 gesamtes Audio V1.mp3">
            <a:hlinkClick r:id="rId6"/>
          </p:cNvPr>
          <p:cNvPicPr preferRelativeResize="0"/>
          <p:nvPr/>
        </p:nvPicPr>
        <p:blipFill>
          <a:blip r:embed="rId7">
            <a:alphaModFix/>
          </a:blip>
          <a:stretch>
            <a:fillRect/>
          </a:stretch>
        </p:blipFill>
        <p:spPr>
          <a:xfrm>
            <a:off x="8686800" y="0"/>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4"/>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65" name="Google Shape;265;p24"/>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266" name="Google Shape;266;p24"/>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267" name="Google Shape;267;p24"/>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KI-Layer und Interfaces</a:t>
            </a:r>
            <a:endParaRPr sz="2200">
              <a:latin typeface="Asap"/>
              <a:ea typeface="Asap"/>
              <a:cs typeface="Asap"/>
              <a:sym typeface="Asap"/>
            </a:endParaRPr>
          </a:p>
          <a:p>
            <a:pPr indent="0" lvl="0" marL="0" rtl="0" algn="l">
              <a:spcBef>
                <a:spcPts val="0"/>
              </a:spcBef>
              <a:spcAft>
                <a:spcPts val="0"/>
              </a:spcAft>
              <a:buNone/>
            </a:pPr>
            <a:r>
              <a:t/>
            </a:r>
            <a:endParaRPr sz="2200">
              <a:latin typeface="Asap"/>
              <a:ea typeface="Asap"/>
              <a:cs typeface="Asap"/>
              <a:sym typeface="Asap"/>
            </a:endParaRPr>
          </a:p>
        </p:txBody>
      </p:sp>
      <p:sp>
        <p:nvSpPr>
          <p:cNvPr id="268" name="Google Shape;268;p24"/>
          <p:cNvSpPr txBox="1"/>
          <p:nvPr/>
        </p:nvSpPr>
        <p:spPr>
          <a:xfrm>
            <a:off x="3769976" y="1072150"/>
            <a:ext cx="48909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Verwaltung</a:t>
            </a:r>
            <a:endParaRPr b="1" i="1" sz="1300">
              <a:solidFill>
                <a:srgbClr val="FFFFFF"/>
              </a:solidFill>
              <a:latin typeface="Asap"/>
              <a:ea typeface="Asap"/>
              <a:cs typeface="Asap"/>
              <a:sym typeface="Asap"/>
            </a:endParaRPr>
          </a:p>
        </p:txBody>
      </p:sp>
      <p:sp>
        <p:nvSpPr>
          <p:cNvPr id="269" name="Google Shape;269;p24"/>
          <p:cNvSpPr txBox="1"/>
          <p:nvPr/>
        </p:nvSpPr>
        <p:spPr>
          <a:xfrm>
            <a:off x="3830637" y="1541950"/>
            <a:ext cx="48909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Asap"/>
                <a:ea typeface="Asap"/>
                <a:cs typeface="Asap"/>
                <a:sym typeface="Asap"/>
              </a:rPr>
              <a:t>KI-gestütztes Textverarbeitungssystem</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erkennt Elternbrief</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bietet passende Formulierungen</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solidFill>
                  <a:srgbClr val="00FF00"/>
                </a:solidFill>
                <a:latin typeface="Asap"/>
                <a:ea typeface="Asap"/>
                <a:cs typeface="Asap"/>
                <a:sym typeface="Asap"/>
              </a:rPr>
              <a:t>✔</a:t>
            </a:r>
            <a:r>
              <a:rPr lang="en">
                <a:latin typeface="Asap"/>
                <a:ea typeface="Asap"/>
                <a:cs typeface="Asap"/>
                <a:sym typeface="Asap"/>
              </a:rPr>
              <a:t> spart Zeit</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 intransparent</a:t>
            </a:r>
            <a:endParaRPr>
              <a:latin typeface="Asap"/>
              <a:ea typeface="Asap"/>
              <a:cs typeface="Asap"/>
              <a:sym typeface="Asap"/>
            </a:endParaRPr>
          </a:p>
          <a:p>
            <a:pPr indent="0" lvl="0" marL="0" rtl="0" algn="l">
              <a:lnSpc>
                <a:spcPct val="115000"/>
              </a:lnSpc>
              <a:spcBef>
                <a:spcPts val="0"/>
              </a:spcBef>
              <a:spcAft>
                <a:spcPts val="0"/>
              </a:spcAft>
              <a:buNone/>
            </a:pPr>
            <a:r>
              <a:t/>
            </a:r>
            <a:endParaRPr>
              <a:latin typeface="Asap"/>
              <a:ea typeface="Asap"/>
              <a:cs typeface="Asap"/>
              <a:sym typeface="Asap"/>
            </a:endParaRPr>
          </a:p>
        </p:txBody>
      </p:sp>
      <p:sp>
        <p:nvSpPr>
          <p:cNvPr id="270" name="Google Shape;270;p24"/>
          <p:cNvSpPr txBox="1"/>
          <p:nvPr/>
        </p:nvSpPr>
        <p:spPr>
          <a:xfrm>
            <a:off x="3769976" y="3205750"/>
            <a:ext cx="48909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rgbClr val="FFFFFF"/>
                </a:solidFill>
                <a:latin typeface="Asap"/>
                <a:ea typeface="Asap"/>
                <a:cs typeface="Asap"/>
                <a:sym typeface="Asap"/>
              </a:rPr>
              <a:t>Beispiel </a:t>
            </a:r>
            <a:r>
              <a:rPr b="1" i="1" lang="en" sz="1300">
                <a:solidFill>
                  <a:srgbClr val="FFFFFF"/>
                </a:solidFill>
                <a:latin typeface="Asap"/>
                <a:ea typeface="Asap"/>
                <a:cs typeface="Asap"/>
                <a:sym typeface="Asap"/>
              </a:rPr>
              <a:t>Unterricht</a:t>
            </a:r>
            <a:endParaRPr b="1" i="1" sz="1300">
              <a:solidFill>
                <a:srgbClr val="FFFFFF"/>
              </a:solidFill>
              <a:latin typeface="Asap"/>
              <a:ea typeface="Asap"/>
              <a:cs typeface="Asap"/>
              <a:sym typeface="Asap"/>
            </a:endParaRPr>
          </a:p>
        </p:txBody>
      </p:sp>
      <p:sp>
        <p:nvSpPr>
          <p:cNvPr id="271" name="Google Shape;271;p24"/>
          <p:cNvSpPr txBox="1"/>
          <p:nvPr/>
        </p:nvSpPr>
        <p:spPr>
          <a:xfrm>
            <a:off x="3830637" y="3675550"/>
            <a:ext cx="48909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Asap"/>
                <a:ea typeface="Asap"/>
                <a:cs typeface="Asap"/>
                <a:sym typeface="Asap"/>
              </a:rPr>
              <a:t>Lernmanagementsystem</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automatische Quizfragen zu Arbeitsblatt</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Zusammenfassung</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solidFill>
                  <a:srgbClr val="00FF00"/>
                </a:solidFill>
                <a:latin typeface="Asap"/>
                <a:ea typeface="Asap"/>
                <a:cs typeface="Asap"/>
                <a:sym typeface="Asap"/>
              </a:rPr>
              <a:t>✔</a:t>
            </a:r>
            <a:r>
              <a:rPr lang="en">
                <a:latin typeface="Asap"/>
                <a:ea typeface="Asap"/>
                <a:cs typeface="Asap"/>
                <a:sym typeface="Asap"/>
              </a:rPr>
              <a:t> spart Zeit</a:t>
            </a:r>
            <a:endParaRPr>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latin typeface="Asap"/>
                <a:ea typeface="Asap"/>
                <a:cs typeface="Asap"/>
                <a:sym typeface="Asap"/>
              </a:rPr>
              <a:t>❌ intransparent</a:t>
            </a:r>
            <a:endParaRPr>
              <a:latin typeface="Asap"/>
              <a:ea typeface="Asap"/>
              <a:cs typeface="Asap"/>
              <a:sym typeface="Asap"/>
            </a:endParaRPr>
          </a:p>
          <a:p>
            <a:pPr indent="0" lvl="0" marL="0" rtl="0" algn="l">
              <a:lnSpc>
                <a:spcPct val="115000"/>
              </a:lnSpc>
              <a:spcBef>
                <a:spcPts val="0"/>
              </a:spcBef>
              <a:spcAft>
                <a:spcPts val="0"/>
              </a:spcAft>
              <a:buNone/>
            </a:pPr>
            <a:r>
              <a:t/>
            </a:r>
            <a:endParaRPr>
              <a:latin typeface="Asap"/>
              <a:ea typeface="Asap"/>
              <a:cs typeface="Asap"/>
              <a:sym typeface="Asap"/>
            </a:endParaRPr>
          </a:p>
        </p:txBody>
      </p:sp>
      <p:sp>
        <p:nvSpPr>
          <p:cNvPr id="272" name="Google Shape;272;p24"/>
          <p:cNvSpPr txBox="1"/>
          <p:nvPr/>
        </p:nvSpPr>
        <p:spPr>
          <a:xfrm>
            <a:off x="114300" y="1008550"/>
            <a:ext cx="3439500" cy="368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Asap"/>
                <a:ea typeface="Asap"/>
                <a:cs typeface="Asap"/>
                <a:sym typeface="Asap"/>
              </a:rPr>
              <a:t>Direkte Interaktion</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solidFill>
                  <a:srgbClr val="444746"/>
                </a:solidFill>
                <a:latin typeface="Asap"/>
                <a:ea typeface="Asap"/>
                <a:cs typeface="Asap"/>
                <a:sym typeface="Asap"/>
              </a:rPr>
              <a:t>Nutzung unmittelbar mit KI-Plattform</a:t>
            </a:r>
            <a:endParaRPr>
              <a:solidFill>
                <a:srgbClr val="444746"/>
              </a:solidFill>
              <a:latin typeface="Asap"/>
              <a:ea typeface="Asap"/>
              <a:cs typeface="Asap"/>
              <a:sym typeface="Asap"/>
            </a:endParaRPr>
          </a:p>
          <a:p>
            <a:pPr indent="0" lvl="0" marL="0" rtl="0" algn="l">
              <a:lnSpc>
                <a:spcPct val="115000"/>
              </a:lnSpc>
              <a:spcBef>
                <a:spcPts val="0"/>
              </a:spcBef>
              <a:spcAft>
                <a:spcPts val="0"/>
              </a:spcAft>
              <a:buNone/>
            </a:pPr>
            <a:r>
              <a:t/>
            </a:r>
            <a:endParaRPr b="1">
              <a:latin typeface="Asap"/>
              <a:ea typeface="Asap"/>
              <a:cs typeface="Asap"/>
              <a:sym typeface="Asap"/>
            </a:endParaRPr>
          </a:p>
          <a:p>
            <a:pPr indent="0" lvl="0" marL="0" rtl="0" algn="l">
              <a:lnSpc>
                <a:spcPct val="115000"/>
              </a:lnSpc>
              <a:spcBef>
                <a:spcPts val="0"/>
              </a:spcBef>
              <a:spcAft>
                <a:spcPts val="0"/>
              </a:spcAft>
              <a:buNone/>
            </a:pPr>
            <a:r>
              <a:rPr b="1" lang="en">
                <a:latin typeface="Asap"/>
                <a:ea typeface="Asap"/>
                <a:cs typeface="Asap"/>
                <a:sym typeface="Asap"/>
              </a:rPr>
              <a:t>Vermittelte Interaktion</a:t>
            </a:r>
            <a:endParaRPr b="1">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solidFill>
                  <a:srgbClr val="444746"/>
                </a:solidFill>
                <a:latin typeface="Asap"/>
                <a:ea typeface="Asap"/>
                <a:cs typeface="Asap"/>
                <a:sym typeface="Asap"/>
              </a:rPr>
              <a:t>Nutzung eines System, das KI-Funktionen bereitstellt</a:t>
            </a:r>
            <a:endParaRPr>
              <a:latin typeface="Asap"/>
              <a:ea typeface="Asap"/>
              <a:cs typeface="Asap"/>
              <a:sym typeface="Asap"/>
            </a:endParaRPr>
          </a:p>
          <a:p>
            <a:pPr indent="0" lvl="0" marL="0" rtl="0" algn="l">
              <a:lnSpc>
                <a:spcPct val="115000"/>
              </a:lnSpc>
              <a:spcBef>
                <a:spcPts val="0"/>
              </a:spcBef>
              <a:spcAft>
                <a:spcPts val="0"/>
              </a:spcAft>
              <a:buNone/>
            </a:pPr>
            <a:r>
              <a:t/>
            </a:r>
            <a:endParaRPr>
              <a:latin typeface="Asap"/>
              <a:ea typeface="Asap"/>
              <a:cs typeface="Asap"/>
              <a:sym typeface="Asap"/>
            </a:endParaRPr>
          </a:p>
          <a:p>
            <a:pPr indent="0" lvl="0" marL="0" rtl="0" algn="l">
              <a:lnSpc>
                <a:spcPct val="115000"/>
              </a:lnSpc>
              <a:spcBef>
                <a:spcPts val="0"/>
              </a:spcBef>
              <a:spcAft>
                <a:spcPts val="0"/>
              </a:spcAft>
              <a:buNone/>
            </a:pPr>
            <a:r>
              <a:rPr b="1" lang="en">
                <a:latin typeface="Asap"/>
                <a:ea typeface="Asap"/>
                <a:cs typeface="Asap"/>
                <a:sym typeface="Asap"/>
              </a:rPr>
              <a:t>Vor- und Nachteile</a:t>
            </a:r>
            <a:endParaRPr b="1">
              <a:latin typeface="Asap"/>
              <a:ea typeface="Asap"/>
              <a:cs typeface="Asap"/>
              <a:sym typeface="Asap"/>
            </a:endParaRPr>
          </a:p>
          <a:p>
            <a:pPr indent="-317500" lvl="0" marL="457200" rtl="0" algn="l">
              <a:lnSpc>
                <a:spcPct val="115000"/>
              </a:lnSpc>
              <a:spcBef>
                <a:spcPts val="0"/>
              </a:spcBef>
              <a:spcAft>
                <a:spcPts val="0"/>
              </a:spcAft>
              <a:buSzPts val="1400"/>
              <a:buChar char="●"/>
            </a:pPr>
            <a:r>
              <a:rPr lang="en">
                <a:solidFill>
                  <a:srgbClr val="444746"/>
                </a:solidFill>
                <a:latin typeface="Asap"/>
                <a:ea typeface="Asap"/>
                <a:cs typeface="Asap"/>
                <a:sym typeface="Asap"/>
              </a:rPr>
              <a:t>direkt = mehr Steuerung möglich</a:t>
            </a:r>
            <a:endParaRPr>
              <a:solidFill>
                <a:srgbClr val="444746"/>
              </a:solidFill>
              <a:latin typeface="Asap"/>
              <a:ea typeface="Asap"/>
              <a:cs typeface="Asap"/>
              <a:sym typeface="Asap"/>
            </a:endParaRPr>
          </a:p>
          <a:p>
            <a:pPr indent="-317500" lvl="0" marL="457200" rtl="0" algn="l">
              <a:lnSpc>
                <a:spcPct val="115000"/>
              </a:lnSpc>
              <a:spcBef>
                <a:spcPts val="0"/>
              </a:spcBef>
              <a:spcAft>
                <a:spcPts val="0"/>
              </a:spcAft>
              <a:buSzPts val="1400"/>
              <a:buFont typeface="Asap"/>
              <a:buChar char="●"/>
            </a:pPr>
            <a:r>
              <a:rPr lang="en">
                <a:solidFill>
                  <a:srgbClr val="444746"/>
                </a:solidFill>
                <a:latin typeface="Asap"/>
                <a:ea typeface="Asap"/>
                <a:cs typeface="Asap"/>
                <a:sym typeface="Asap"/>
              </a:rPr>
              <a:t>vermittelt = komfortabel aber weniger transparent</a:t>
            </a:r>
            <a:endParaRPr>
              <a:solidFill>
                <a:srgbClr val="444746"/>
              </a:solidFill>
              <a:latin typeface="Asap"/>
              <a:ea typeface="Asap"/>
              <a:cs typeface="Asap"/>
              <a:sym typeface="Asap"/>
            </a:endParaRPr>
          </a:p>
          <a:p>
            <a:pPr indent="0" lvl="0" marL="0" rtl="0" algn="l">
              <a:lnSpc>
                <a:spcPct val="142857"/>
              </a:lnSpc>
              <a:spcBef>
                <a:spcPts val="0"/>
              </a:spcBef>
              <a:spcAft>
                <a:spcPts val="0"/>
              </a:spcAft>
              <a:buNone/>
            </a:pPr>
            <a:r>
              <a:t/>
            </a:r>
            <a:endParaRPr>
              <a:solidFill>
                <a:srgbClr val="444746"/>
              </a:solidFill>
              <a:latin typeface="Asap"/>
              <a:ea typeface="Asap"/>
              <a:cs typeface="Asap"/>
              <a:sym typeface="Asap"/>
            </a:endParaRPr>
          </a:p>
          <a:p>
            <a:pPr indent="0" lvl="0" marL="0" rtl="0" algn="l">
              <a:lnSpc>
                <a:spcPct val="115000"/>
              </a:lnSpc>
              <a:spcBef>
                <a:spcPts val="0"/>
              </a:spcBef>
              <a:spcAft>
                <a:spcPts val="0"/>
              </a:spcAft>
              <a:buNone/>
            </a:pPr>
            <a:r>
              <a:t/>
            </a:r>
            <a:endParaRPr b="1">
              <a:latin typeface="Asap"/>
              <a:ea typeface="Asap"/>
              <a:cs typeface="Asap"/>
              <a:sym typeface="Asap"/>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5"/>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78" name="Google Shape;278;p25"/>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279" name="Google Shape;279;p25"/>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280" name="Google Shape;280;p25"/>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KI-Layer und Interfaces</a:t>
            </a:r>
            <a:endParaRPr sz="2200">
              <a:latin typeface="Asap"/>
              <a:ea typeface="Asap"/>
              <a:cs typeface="Asap"/>
              <a:sym typeface="Asap"/>
            </a:endParaRPr>
          </a:p>
          <a:p>
            <a:pPr indent="0" lvl="0" marL="0" rtl="0" algn="l">
              <a:spcBef>
                <a:spcPts val="0"/>
              </a:spcBef>
              <a:spcAft>
                <a:spcPts val="0"/>
              </a:spcAft>
              <a:buNone/>
            </a:pPr>
            <a:r>
              <a:t/>
            </a:r>
            <a:endParaRPr sz="2200">
              <a:latin typeface="Asap"/>
              <a:ea typeface="Asap"/>
              <a:cs typeface="Asap"/>
              <a:sym typeface="Asap"/>
            </a:endParaRPr>
          </a:p>
        </p:txBody>
      </p:sp>
      <p:sp>
        <p:nvSpPr>
          <p:cNvPr id="281" name="Google Shape;281;p25"/>
          <p:cNvSpPr txBox="1"/>
          <p:nvPr/>
        </p:nvSpPr>
        <p:spPr>
          <a:xfrm>
            <a:off x="806000" y="1518600"/>
            <a:ext cx="5480700" cy="23859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b="1" lang="en" sz="1300">
                <a:solidFill>
                  <a:srgbClr val="020202"/>
                </a:solidFill>
                <a:latin typeface="Asap"/>
                <a:ea typeface="Asap"/>
                <a:cs typeface="Asap"/>
                <a:sym typeface="Asap"/>
              </a:rPr>
              <a:t> Wichtig: Kontrolle behalten</a:t>
            </a:r>
            <a:endParaRPr b="1"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Wer trifft Entscheidung?</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Welche Inhalte werden verwendet?</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Datenschutz eingehalten</a:t>
            </a:r>
            <a:endParaRPr sz="1300">
              <a:solidFill>
                <a:srgbClr val="020202"/>
              </a:solidFill>
              <a:latin typeface="Asap"/>
              <a:ea typeface="Asap"/>
              <a:cs typeface="Asap"/>
              <a:sym typeface="Asap"/>
            </a:endParaRPr>
          </a:p>
          <a:p>
            <a:pPr indent="-311150" lvl="1" marL="9144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A</a:t>
            </a:r>
            <a:r>
              <a:rPr lang="en" sz="1300">
                <a:solidFill>
                  <a:srgbClr val="020202"/>
                </a:solidFill>
                <a:latin typeface="Asap"/>
                <a:ea typeface="Asap"/>
                <a:cs typeface="Asap"/>
                <a:sym typeface="Asap"/>
              </a:rPr>
              <a:t>chtung: personenbezogene Daten</a:t>
            </a:r>
            <a:endParaRPr sz="1300">
              <a:solidFill>
                <a:srgbClr val="020202"/>
              </a:solidFill>
              <a:latin typeface="Asap"/>
              <a:ea typeface="Asap"/>
              <a:cs typeface="Asap"/>
              <a:sym typeface="Asap"/>
            </a:endParaRPr>
          </a:p>
          <a:p>
            <a:pPr indent="-311150" lvl="1" marL="9144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Achtung: Weitergabe oder Analyse</a:t>
            </a:r>
            <a:endParaRPr sz="1300">
              <a:solidFill>
                <a:srgbClr val="020202"/>
              </a:solidFill>
              <a:latin typeface="Asap"/>
              <a:ea typeface="Asap"/>
              <a:cs typeface="Asap"/>
              <a:sym typeface="Asap"/>
            </a:endParaRPr>
          </a:p>
          <a:p>
            <a:pPr indent="-311150" lvl="1" marL="9144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Achtung: Urheberrecht</a:t>
            </a:r>
            <a:endParaRPr sz="1300">
              <a:solidFill>
                <a:srgbClr val="020202"/>
              </a:solidFill>
              <a:latin typeface="Asap"/>
              <a:ea typeface="Asap"/>
              <a:cs typeface="Asap"/>
              <a:sym typeface="Asap"/>
            </a:endParaRPr>
          </a:p>
          <a:p>
            <a:pPr indent="0" lvl="0" marL="0" rtl="0" algn="l">
              <a:lnSpc>
                <a:spcPct val="115000"/>
              </a:lnSpc>
              <a:spcBef>
                <a:spcPts val="0"/>
              </a:spcBef>
              <a:spcAft>
                <a:spcPts val="0"/>
              </a:spcAft>
              <a:buNone/>
            </a:pPr>
            <a:r>
              <a:t/>
            </a:r>
            <a:endParaRPr b="1" sz="1300">
              <a:solidFill>
                <a:srgbClr val="020202"/>
              </a:solidFill>
              <a:latin typeface="Asap"/>
              <a:ea typeface="Asap"/>
              <a:cs typeface="Asap"/>
              <a:sym typeface="Asap"/>
            </a:endParaRPr>
          </a:p>
        </p:txBody>
      </p:sp>
      <p:sp>
        <p:nvSpPr>
          <p:cNvPr id="282" name="Google Shape;282;p25"/>
          <p:cNvSpPr txBox="1"/>
          <p:nvPr/>
        </p:nvSpPr>
        <p:spPr>
          <a:xfrm>
            <a:off x="5461700" y="1518600"/>
            <a:ext cx="5480700" cy="18141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b="1" lang="en" sz="1300">
                <a:solidFill>
                  <a:srgbClr val="020202"/>
                </a:solidFill>
                <a:latin typeface="Asap"/>
                <a:ea typeface="Asap"/>
                <a:cs typeface="Asap"/>
                <a:sym typeface="Asap"/>
              </a:rPr>
              <a:t>Empfehlungen</a:t>
            </a:r>
            <a:endParaRPr b="1"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a</a:t>
            </a:r>
            <a:r>
              <a:rPr lang="en" sz="1300">
                <a:solidFill>
                  <a:srgbClr val="020202"/>
                </a:solidFill>
                <a:latin typeface="Asap"/>
                <a:ea typeface="Asap"/>
                <a:cs typeface="Asap"/>
                <a:sym typeface="Asap"/>
              </a:rPr>
              <a:t>nonymisierte Daten</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lizenzfreie oder offene Inhalte</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DSGVO konform</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freigegebene Tools</a:t>
            </a:r>
            <a:endParaRPr sz="1300">
              <a:solidFill>
                <a:srgbClr val="020202"/>
              </a:solidFill>
              <a:latin typeface="Asap"/>
              <a:ea typeface="Asap"/>
              <a:cs typeface="Asap"/>
              <a:sym typeface="Asap"/>
            </a:endParaRPr>
          </a:p>
          <a:p>
            <a:pPr indent="0" lvl="0" marL="0" rtl="0" algn="l">
              <a:lnSpc>
                <a:spcPct val="115000"/>
              </a:lnSpc>
              <a:spcBef>
                <a:spcPts val="0"/>
              </a:spcBef>
              <a:spcAft>
                <a:spcPts val="0"/>
              </a:spcAft>
              <a:buNone/>
            </a:pPr>
            <a:r>
              <a:t/>
            </a:r>
            <a:endParaRPr b="1" sz="1300">
              <a:solidFill>
                <a:srgbClr val="020202"/>
              </a:solidFill>
              <a:latin typeface="Asap"/>
              <a:ea typeface="Asap"/>
              <a:cs typeface="Asap"/>
              <a:sym typeface="Asap"/>
            </a:endParaRPr>
          </a:p>
        </p:txBody>
      </p:sp>
      <p:sp>
        <p:nvSpPr>
          <p:cNvPr id="283" name="Google Shape;283;p25"/>
          <p:cNvSpPr txBox="1"/>
          <p:nvPr/>
        </p:nvSpPr>
        <p:spPr>
          <a:xfrm>
            <a:off x="1831650" y="684425"/>
            <a:ext cx="54807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solidFill>
                  <a:schemeClr val="dk1"/>
                </a:solidFill>
                <a:latin typeface="Asap"/>
                <a:ea typeface="Asap"/>
                <a:cs typeface="Asap"/>
                <a:sym typeface="Asap"/>
              </a:rPr>
              <a:t>Integration in bestehende Systeme</a:t>
            </a:r>
            <a:endParaRPr b="1" sz="1300">
              <a:solidFill>
                <a:schemeClr val="dk1"/>
              </a:solidFill>
              <a:latin typeface="Asap"/>
              <a:ea typeface="Asap"/>
              <a:cs typeface="Asap"/>
              <a:sym typeface="Asap"/>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6"/>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89" name="Google Shape;289;p26"/>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290" name="Google Shape;290;p26"/>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291" name="Google Shape;291;p26"/>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KI-Layer und Interfaces</a:t>
            </a:r>
            <a:endParaRPr sz="2200">
              <a:latin typeface="Asap"/>
              <a:ea typeface="Asap"/>
              <a:cs typeface="Asap"/>
              <a:sym typeface="Asap"/>
            </a:endParaRPr>
          </a:p>
          <a:p>
            <a:pPr indent="0" lvl="0" marL="0" rtl="0" algn="l">
              <a:spcBef>
                <a:spcPts val="0"/>
              </a:spcBef>
              <a:spcAft>
                <a:spcPts val="0"/>
              </a:spcAft>
              <a:buNone/>
            </a:pPr>
            <a:r>
              <a:t/>
            </a:r>
            <a:endParaRPr sz="2200">
              <a:latin typeface="Asap"/>
              <a:ea typeface="Asap"/>
              <a:cs typeface="Asap"/>
              <a:sym typeface="Asap"/>
            </a:endParaRPr>
          </a:p>
        </p:txBody>
      </p:sp>
      <p:sp>
        <p:nvSpPr>
          <p:cNvPr id="292" name="Google Shape;292;p26"/>
          <p:cNvSpPr txBox="1"/>
          <p:nvPr/>
        </p:nvSpPr>
        <p:spPr>
          <a:xfrm>
            <a:off x="314050" y="1135800"/>
            <a:ext cx="3739200" cy="34722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b="1" lang="en" sz="1300">
                <a:solidFill>
                  <a:srgbClr val="020202"/>
                </a:solidFill>
                <a:latin typeface="Asap"/>
                <a:ea typeface="Asap"/>
                <a:cs typeface="Asap"/>
                <a:sym typeface="Asap"/>
              </a:rPr>
              <a:t>Datenschutz</a:t>
            </a:r>
            <a:endParaRPr b="1"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keine personenbezogenen Daten</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anonymisierte Beispiele</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DSGVO-konforme Tools</a:t>
            </a:r>
            <a:endParaRPr sz="1300">
              <a:solidFill>
                <a:srgbClr val="020202"/>
              </a:solidFill>
              <a:latin typeface="Asap"/>
              <a:ea typeface="Asap"/>
              <a:cs typeface="Asap"/>
              <a:sym typeface="Asap"/>
            </a:endParaRPr>
          </a:p>
          <a:p>
            <a:pPr indent="0" lvl="0" marL="0" rtl="0" algn="l">
              <a:spcBef>
                <a:spcPts val="0"/>
              </a:spcBef>
              <a:spcAft>
                <a:spcPts val="0"/>
              </a:spcAft>
              <a:buNone/>
            </a:pPr>
            <a:r>
              <a:t/>
            </a:r>
            <a:endParaRPr sz="1300">
              <a:solidFill>
                <a:srgbClr val="020202"/>
              </a:solidFill>
              <a:latin typeface="Asap"/>
              <a:ea typeface="Asap"/>
              <a:cs typeface="Asap"/>
              <a:sym typeface="Asap"/>
            </a:endParaRPr>
          </a:p>
          <a:p>
            <a:pPr indent="0" lvl="0" marL="0" rtl="0" algn="l">
              <a:spcBef>
                <a:spcPts val="0"/>
              </a:spcBef>
              <a:spcAft>
                <a:spcPts val="0"/>
              </a:spcAft>
              <a:buNone/>
            </a:pPr>
            <a:r>
              <a:t/>
            </a:r>
            <a:endParaRPr sz="1300">
              <a:solidFill>
                <a:srgbClr val="020202"/>
              </a:solidFill>
              <a:latin typeface="Asap"/>
              <a:ea typeface="Asap"/>
              <a:cs typeface="Asap"/>
              <a:sym typeface="Asap"/>
            </a:endParaRPr>
          </a:p>
          <a:p>
            <a:pPr indent="0" lvl="0" marL="0" rtl="0" algn="l">
              <a:spcBef>
                <a:spcPts val="0"/>
              </a:spcBef>
              <a:spcAft>
                <a:spcPts val="0"/>
              </a:spcAft>
              <a:buNone/>
            </a:pPr>
            <a:r>
              <a:t/>
            </a:r>
            <a:endParaRPr sz="1300">
              <a:solidFill>
                <a:srgbClr val="020202"/>
              </a:solidFill>
              <a:latin typeface="Asap"/>
              <a:ea typeface="Asap"/>
              <a:cs typeface="Asap"/>
              <a:sym typeface="Asap"/>
            </a:endParaRPr>
          </a:p>
          <a:p>
            <a:pPr indent="0" lvl="0" marL="0" rtl="0" algn="l">
              <a:spcBef>
                <a:spcPts val="0"/>
              </a:spcBef>
              <a:spcAft>
                <a:spcPts val="0"/>
              </a:spcAft>
              <a:buNone/>
            </a:pPr>
            <a:r>
              <a:t/>
            </a:r>
            <a:endParaRPr sz="1300">
              <a:solidFill>
                <a:srgbClr val="020202"/>
              </a:solidFill>
              <a:latin typeface="Asap"/>
              <a:ea typeface="Asap"/>
              <a:cs typeface="Asap"/>
              <a:sym typeface="Asap"/>
            </a:endParaRPr>
          </a:p>
          <a:p>
            <a:pPr indent="0" lvl="0" marL="0" rtl="0" algn="l">
              <a:lnSpc>
                <a:spcPct val="142857"/>
              </a:lnSpc>
              <a:spcBef>
                <a:spcPts val="0"/>
              </a:spcBef>
              <a:spcAft>
                <a:spcPts val="0"/>
              </a:spcAft>
              <a:buNone/>
            </a:pPr>
            <a:r>
              <a:rPr b="1" lang="en" sz="1300">
                <a:solidFill>
                  <a:srgbClr val="020202"/>
                </a:solidFill>
                <a:latin typeface="Asap"/>
                <a:ea typeface="Asap"/>
                <a:cs typeface="Asap"/>
                <a:sym typeface="Asap"/>
              </a:rPr>
              <a:t>Verzerrungen (Bias)</a:t>
            </a:r>
            <a:endParaRPr b="1"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Benachteiligung</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falsche Annahmen</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Gefahr bei Gesellschaftswissenschaften</a:t>
            </a:r>
            <a:endParaRPr sz="1300">
              <a:solidFill>
                <a:srgbClr val="020202"/>
              </a:solidFill>
              <a:latin typeface="Asap"/>
              <a:ea typeface="Asap"/>
              <a:cs typeface="Asap"/>
              <a:sym typeface="Asap"/>
            </a:endParaRPr>
          </a:p>
          <a:p>
            <a:pPr indent="0" lvl="0" marL="0" rtl="0" algn="l">
              <a:lnSpc>
                <a:spcPct val="115000"/>
              </a:lnSpc>
              <a:spcBef>
                <a:spcPts val="0"/>
              </a:spcBef>
              <a:spcAft>
                <a:spcPts val="0"/>
              </a:spcAft>
              <a:buNone/>
            </a:pPr>
            <a:r>
              <a:t/>
            </a:r>
            <a:endParaRPr b="1" sz="1300">
              <a:solidFill>
                <a:srgbClr val="020202"/>
              </a:solidFill>
              <a:latin typeface="Asap"/>
              <a:ea typeface="Asap"/>
              <a:cs typeface="Asap"/>
              <a:sym typeface="Asap"/>
            </a:endParaRPr>
          </a:p>
        </p:txBody>
      </p:sp>
      <p:sp>
        <p:nvSpPr>
          <p:cNvPr id="293" name="Google Shape;293;p26"/>
          <p:cNvSpPr txBox="1"/>
          <p:nvPr/>
        </p:nvSpPr>
        <p:spPr>
          <a:xfrm>
            <a:off x="4569100" y="1135800"/>
            <a:ext cx="3739200" cy="15282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b="1" lang="en" sz="1300">
                <a:solidFill>
                  <a:srgbClr val="020202"/>
                </a:solidFill>
                <a:latin typeface="Asap"/>
                <a:ea typeface="Asap"/>
                <a:cs typeface="Asap"/>
                <a:sym typeface="Asap"/>
              </a:rPr>
              <a:t>Gesellschaftliche Auswirkungen</a:t>
            </a:r>
            <a:endParaRPr b="1"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kritisches Denken</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Rollenveränderungen</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Transparenz</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Verantwortung</a:t>
            </a:r>
            <a:endParaRPr b="1" sz="1300">
              <a:solidFill>
                <a:srgbClr val="020202"/>
              </a:solidFill>
              <a:latin typeface="Asap"/>
              <a:ea typeface="Asap"/>
              <a:cs typeface="Asap"/>
              <a:sym typeface="Asap"/>
            </a:endParaRPr>
          </a:p>
        </p:txBody>
      </p:sp>
      <p:sp>
        <p:nvSpPr>
          <p:cNvPr id="294" name="Google Shape;294;p26"/>
          <p:cNvSpPr txBox="1"/>
          <p:nvPr/>
        </p:nvSpPr>
        <p:spPr>
          <a:xfrm>
            <a:off x="4569100" y="3079797"/>
            <a:ext cx="3739200" cy="15282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b="1" lang="en" sz="1300">
                <a:solidFill>
                  <a:srgbClr val="020202"/>
                </a:solidFill>
                <a:latin typeface="Asap"/>
                <a:ea typeface="Asap"/>
                <a:cs typeface="Asap"/>
                <a:sym typeface="Asap"/>
              </a:rPr>
              <a:t>Reflektierter Umgang</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bewusster Einsatz</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Leitlinien</a:t>
            </a:r>
            <a:endParaRPr sz="1300">
              <a:solidFill>
                <a:srgbClr val="020202"/>
              </a:solidFill>
              <a:latin typeface="Asap"/>
              <a:ea typeface="Asap"/>
              <a:cs typeface="Asap"/>
              <a:sym typeface="Asap"/>
            </a:endParaRPr>
          </a:p>
          <a:p>
            <a:pPr indent="-311150" lvl="0" marL="457200" rtl="0" algn="l">
              <a:lnSpc>
                <a:spcPct val="142857"/>
              </a:lnSpc>
              <a:spcBef>
                <a:spcPts val="0"/>
              </a:spcBef>
              <a:spcAft>
                <a:spcPts val="0"/>
              </a:spcAft>
              <a:buClr>
                <a:srgbClr val="020202"/>
              </a:buClr>
              <a:buSzPts val="1300"/>
              <a:buFont typeface="Asap"/>
              <a:buChar char="→"/>
            </a:pPr>
            <a:r>
              <a:rPr lang="en" sz="1300">
                <a:solidFill>
                  <a:srgbClr val="020202"/>
                </a:solidFill>
                <a:latin typeface="Asap"/>
                <a:ea typeface="Asap"/>
                <a:cs typeface="Asap"/>
                <a:sym typeface="Asap"/>
              </a:rPr>
              <a:t>Medienethik</a:t>
            </a:r>
            <a:endParaRPr sz="1300">
              <a:solidFill>
                <a:srgbClr val="020202"/>
              </a:solidFill>
              <a:latin typeface="Asap"/>
              <a:ea typeface="Asap"/>
              <a:cs typeface="Asap"/>
              <a:sym typeface="Asap"/>
            </a:endParaRPr>
          </a:p>
          <a:p>
            <a:pPr indent="0" lvl="0" marL="0" rtl="0" algn="l">
              <a:lnSpc>
                <a:spcPct val="115000"/>
              </a:lnSpc>
              <a:spcBef>
                <a:spcPts val="0"/>
              </a:spcBef>
              <a:spcAft>
                <a:spcPts val="0"/>
              </a:spcAft>
              <a:buNone/>
            </a:pPr>
            <a:r>
              <a:t/>
            </a:r>
            <a:endParaRPr b="1" sz="1300">
              <a:solidFill>
                <a:srgbClr val="020202"/>
              </a:solidFill>
              <a:latin typeface="Asap"/>
              <a:ea typeface="Asap"/>
              <a:cs typeface="Asap"/>
              <a:sym typeface="Asap"/>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98" name="Shape 298"/>
        <p:cNvGrpSpPr/>
        <p:nvPr/>
      </p:nvGrpSpPr>
      <p:grpSpPr>
        <a:xfrm>
          <a:off x="0" y="0"/>
          <a:ext cx="0" cy="0"/>
          <a:chOff x="0" y="0"/>
          <a:chExt cx="0" cy="0"/>
        </a:xfrm>
      </p:grpSpPr>
      <p:pic>
        <p:nvPicPr>
          <p:cNvPr id="299" name="Google Shape;299;p27"/>
          <p:cNvPicPr preferRelativeResize="0"/>
          <p:nvPr/>
        </p:nvPicPr>
        <p:blipFill>
          <a:blip r:embed="rId3">
            <a:alphaModFix/>
          </a:blip>
          <a:stretch>
            <a:fillRect/>
          </a:stretch>
        </p:blipFill>
        <p:spPr>
          <a:xfrm flipH="1">
            <a:off x="0" y="0"/>
            <a:ext cx="9144000" cy="5143500"/>
          </a:xfrm>
          <a:prstGeom prst="rect">
            <a:avLst/>
          </a:prstGeom>
          <a:noFill/>
          <a:ln>
            <a:noFill/>
          </a:ln>
        </p:spPr>
      </p:pic>
      <p:sp>
        <p:nvSpPr>
          <p:cNvPr id="300" name="Google Shape;300;p27"/>
          <p:cNvSpPr txBox="1"/>
          <p:nvPr/>
        </p:nvSpPr>
        <p:spPr>
          <a:xfrm>
            <a:off x="2910775" y="1297010"/>
            <a:ext cx="6117900" cy="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91919"/>
                </a:solidFill>
                <a:latin typeface="Asap"/>
                <a:ea typeface="Asap"/>
                <a:cs typeface="Asap"/>
                <a:sym typeface="Asap"/>
              </a:rPr>
              <a:t>Zusammenfassung</a:t>
            </a:r>
            <a:endParaRPr b="1" sz="4000">
              <a:solidFill>
                <a:srgbClr val="191919"/>
              </a:solidFill>
              <a:latin typeface="Asap"/>
              <a:ea typeface="Asap"/>
              <a:cs typeface="Asap"/>
              <a:sym typeface="Asap"/>
            </a:endParaRPr>
          </a:p>
        </p:txBody>
      </p:sp>
      <p:grpSp>
        <p:nvGrpSpPr>
          <p:cNvPr id="301" name="Google Shape;301;p27"/>
          <p:cNvGrpSpPr/>
          <p:nvPr/>
        </p:nvGrpSpPr>
        <p:grpSpPr>
          <a:xfrm>
            <a:off x="5739950" y="2169050"/>
            <a:ext cx="3230424" cy="2974451"/>
            <a:chOff x="894550" y="2169050"/>
            <a:chExt cx="3230424" cy="2974451"/>
          </a:xfrm>
        </p:grpSpPr>
        <p:pic>
          <p:nvPicPr>
            <p:cNvPr id="302" name="Google Shape;302;p27"/>
            <p:cNvPicPr preferRelativeResize="0"/>
            <p:nvPr/>
          </p:nvPicPr>
          <p:blipFill>
            <a:blip r:embed="rId4">
              <a:alphaModFix/>
            </a:blip>
            <a:stretch>
              <a:fillRect/>
            </a:stretch>
          </p:blipFill>
          <p:spPr>
            <a:xfrm>
              <a:off x="894550" y="2835550"/>
              <a:ext cx="2307950" cy="2307950"/>
            </a:xfrm>
            <a:prstGeom prst="rect">
              <a:avLst/>
            </a:prstGeom>
            <a:noFill/>
            <a:ln>
              <a:noFill/>
            </a:ln>
          </p:spPr>
        </p:pic>
        <p:pic>
          <p:nvPicPr>
            <p:cNvPr id="303" name="Google Shape;303;p27"/>
            <p:cNvPicPr preferRelativeResize="0"/>
            <p:nvPr/>
          </p:nvPicPr>
          <p:blipFill>
            <a:blip r:embed="rId5">
              <a:alphaModFix/>
            </a:blip>
            <a:stretch>
              <a:fillRect/>
            </a:stretch>
          </p:blipFill>
          <p:spPr>
            <a:xfrm>
              <a:off x="1047700" y="2169050"/>
              <a:ext cx="3077275" cy="2307951"/>
            </a:xfrm>
            <a:prstGeom prst="rect">
              <a:avLst/>
            </a:prstGeom>
            <a:noFill/>
            <a:ln>
              <a:noFill/>
            </a:ln>
          </p:spPr>
        </p:pic>
      </p:grpSp>
      <p:sp>
        <p:nvSpPr>
          <p:cNvPr id="304" name="Google Shape;304;p27"/>
          <p:cNvSpPr txBox="1"/>
          <p:nvPr/>
        </p:nvSpPr>
        <p:spPr>
          <a:xfrm>
            <a:off x="1246625" y="1201900"/>
            <a:ext cx="1411800" cy="1032000"/>
          </a:xfrm>
          <a:prstGeom prst="rect">
            <a:avLst/>
          </a:prstGeom>
          <a:solidFill>
            <a:srgbClr val="A51B2A"/>
          </a:solid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b="1" lang="en" sz="5200">
                <a:solidFill>
                  <a:srgbClr val="FFFFFF"/>
                </a:solidFill>
                <a:latin typeface="Calibri"/>
                <a:ea typeface="Calibri"/>
                <a:cs typeface="Calibri"/>
                <a:sym typeface="Calibri"/>
              </a:rPr>
              <a:t>08</a:t>
            </a:r>
            <a:endParaRPr b="1" sz="5200">
              <a:solidFill>
                <a:srgbClr val="FFFFFF"/>
              </a:solidFill>
              <a:latin typeface="Calibri"/>
              <a:ea typeface="Calibri"/>
              <a:cs typeface="Calibri"/>
              <a:sym typeface="Calibri"/>
            </a:endParaRPr>
          </a:p>
        </p:txBody>
      </p:sp>
      <p:pic>
        <p:nvPicPr>
          <p:cNvPr id="305" name="Google Shape;305;p27"/>
          <p:cNvPicPr preferRelativeResize="0"/>
          <p:nvPr/>
        </p:nvPicPr>
        <p:blipFill>
          <a:blip r:embed="rId6">
            <a:alphaModFix/>
          </a:blip>
          <a:stretch>
            <a:fillRect/>
          </a:stretch>
        </p:blipFill>
        <p:spPr>
          <a:xfrm>
            <a:off x="903753" y="916440"/>
            <a:ext cx="2030501" cy="1564524"/>
          </a:xfrm>
          <a:prstGeom prst="rect">
            <a:avLst/>
          </a:prstGeom>
          <a:noFill/>
          <a:ln>
            <a:noFill/>
          </a:ln>
        </p:spPr>
      </p:pic>
    </p:spTree>
  </p:cSld>
  <p:clrMapOvr>
    <a:masterClrMapping/>
  </p:clrMapOvr>
  <mc:AlternateContent>
    <mc:Choice Requires="p14">
      <p:transition spd="med" p14:dur="600">
        <p:push/>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8"/>
          <p:cNvSpPr txBox="1"/>
          <p:nvPr/>
        </p:nvSpPr>
        <p:spPr>
          <a:xfrm>
            <a:off x="454950" y="990400"/>
            <a:ext cx="3336600" cy="469800"/>
          </a:xfrm>
          <a:prstGeom prst="rect">
            <a:avLst/>
          </a:prstGeom>
          <a:solidFill>
            <a:srgbClr val="A51B2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sz="1300">
                <a:solidFill>
                  <a:srgbClr val="FFFFFF"/>
                </a:solidFill>
                <a:latin typeface="Asap"/>
                <a:ea typeface="Asap"/>
                <a:cs typeface="Asap"/>
                <a:sym typeface="Asap"/>
              </a:rPr>
              <a:t>1. Technik verstehen, Anwendung gestalten</a:t>
            </a:r>
            <a:endParaRPr b="1" i="1" sz="1300">
              <a:solidFill>
                <a:srgbClr val="FFFFFF"/>
              </a:solidFill>
              <a:latin typeface="Asap"/>
              <a:ea typeface="Asap"/>
              <a:cs typeface="Asap"/>
              <a:sym typeface="Asap"/>
            </a:endParaRPr>
          </a:p>
        </p:txBody>
      </p:sp>
      <p:sp>
        <p:nvSpPr>
          <p:cNvPr id="311" name="Google Shape;311;p28"/>
          <p:cNvSpPr txBox="1"/>
          <p:nvPr/>
        </p:nvSpPr>
        <p:spPr>
          <a:xfrm>
            <a:off x="454950" y="1414000"/>
            <a:ext cx="3336600" cy="1459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gute Prompts</a:t>
            </a:r>
            <a:endParaRPr sz="1300">
              <a:latin typeface="Asap"/>
              <a:ea typeface="Asap"/>
              <a:cs typeface="Asap"/>
              <a:sym typeface="Asap"/>
            </a:endParaRPr>
          </a:p>
          <a:p>
            <a:pPr indent="-311150" lvl="0" marL="457200" rtl="0" algn="l">
              <a:lnSpc>
                <a:spcPct val="115000"/>
              </a:lnSpc>
              <a:spcBef>
                <a:spcPts val="600"/>
              </a:spcBef>
              <a:spcAft>
                <a:spcPts val="0"/>
              </a:spcAft>
              <a:buSzPts val="1300"/>
              <a:buFont typeface="Asap"/>
              <a:buChar char="●"/>
            </a:pPr>
            <a:r>
              <a:rPr lang="en" sz="1300">
                <a:latin typeface="Asap"/>
                <a:ea typeface="Asap"/>
                <a:cs typeface="Asap"/>
                <a:sym typeface="Asap"/>
              </a:rPr>
              <a:t>Klarheit, Kontext und Zielorientierung</a:t>
            </a:r>
            <a:endParaRPr sz="1300">
              <a:latin typeface="Asap"/>
              <a:ea typeface="Asap"/>
              <a:cs typeface="Asap"/>
              <a:sym typeface="Asap"/>
            </a:endParaRPr>
          </a:p>
          <a:p>
            <a:pPr indent="-311150" lvl="0" marL="457200" rtl="0" algn="l">
              <a:lnSpc>
                <a:spcPct val="115000"/>
              </a:lnSpc>
              <a:spcBef>
                <a:spcPts val="600"/>
              </a:spcBef>
              <a:spcAft>
                <a:spcPts val="600"/>
              </a:spcAft>
              <a:buSzPts val="1300"/>
              <a:buFont typeface="Asap"/>
              <a:buChar char="●"/>
            </a:pPr>
            <a:r>
              <a:rPr lang="en" sz="1300">
                <a:latin typeface="Asap"/>
                <a:ea typeface="Asap"/>
                <a:cs typeface="Asap"/>
                <a:sym typeface="Asap"/>
              </a:rPr>
              <a:t>RACKZF-Framework oder Chain-of-Thought-Prompting</a:t>
            </a:r>
            <a:endParaRPr sz="1300">
              <a:latin typeface="Asap"/>
              <a:ea typeface="Asap"/>
              <a:cs typeface="Asap"/>
              <a:sym typeface="Asap"/>
            </a:endParaRPr>
          </a:p>
        </p:txBody>
      </p:sp>
      <p:sp>
        <p:nvSpPr>
          <p:cNvPr id="312" name="Google Shape;312;p28"/>
          <p:cNvSpPr txBox="1"/>
          <p:nvPr>
            <p:ph idx="4294967295" type="subTitle"/>
          </p:nvPr>
        </p:nvSpPr>
        <p:spPr>
          <a:xfrm>
            <a:off x="39450" y="114338"/>
            <a:ext cx="4797900" cy="3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sap"/>
                <a:ea typeface="Asap"/>
                <a:cs typeface="Asap"/>
                <a:sym typeface="Asap"/>
              </a:rPr>
              <a:t>Zusammenfassung</a:t>
            </a:r>
            <a:endParaRPr b="1">
              <a:latin typeface="Asap"/>
              <a:ea typeface="Asap"/>
              <a:cs typeface="Asap"/>
              <a:sym typeface="Asap"/>
            </a:endParaRPr>
          </a:p>
        </p:txBody>
      </p:sp>
      <p:cxnSp>
        <p:nvCxnSpPr>
          <p:cNvPr id="313" name="Google Shape;313;p28"/>
          <p:cNvCxnSpPr/>
          <p:nvPr/>
        </p:nvCxnSpPr>
        <p:spPr>
          <a:xfrm flipH="1" rot="-5400000">
            <a:off x="6914375" y="-4455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314" name="Google Shape;314;p28"/>
          <p:cNvCxnSpPr/>
          <p:nvPr/>
        </p:nvCxnSpPr>
        <p:spPr>
          <a:xfrm flipH="1">
            <a:off x="-788144" y="5683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315" name="Google Shape;315;p28"/>
          <p:cNvSpPr txBox="1"/>
          <p:nvPr/>
        </p:nvSpPr>
        <p:spPr>
          <a:xfrm>
            <a:off x="5385480" y="990400"/>
            <a:ext cx="3336600" cy="469800"/>
          </a:xfrm>
          <a:prstGeom prst="rect">
            <a:avLst/>
          </a:prstGeom>
          <a:solidFill>
            <a:srgbClr val="A51B2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sz="1300">
                <a:solidFill>
                  <a:srgbClr val="FFFFFF"/>
                </a:solidFill>
                <a:latin typeface="Asap"/>
                <a:ea typeface="Asap"/>
                <a:cs typeface="Asap"/>
                <a:sym typeface="Asap"/>
              </a:rPr>
              <a:t>2. KI in Schule und Verwaltung nutzen</a:t>
            </a:r>
            <a:endParaRPr b="1" i="1" sz="1300">
              <a:solidFill>
                <a:srgbClr val="FFFFFF"/>
              </a:solidFill>
              <a:latin typeface="Asap"/>
              <a:ea typeface="Asap"/>
              <a:cs typeface="Asap"/>
              <a:sym typeface="Asap"/>
            </a:endParaRPr>
          </a:p>
        </p:txBody>
      </p:sp>
      <p:sp>
        <p:nvSpPr>
          <p:cNvPr id="316" name="Google Shape;316;p28"/>
          <p:cNvSpPr txBox="1"/>
          <p:nvPr/>
        </p:nvSpPr>
        <p:spPr>
          <a:xfrm>
            <a:off x="5385480" y="1414000"/>
            <a:ext cx="3336600" cy="1613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Lehrkräfte</a:t>
            </a:r>
            <a:endParaRPr sz="1300">
              <a:latin typeface="Asap"/>
              <a:ea typeface="Asap"/>
              <a:cs typeface="Asap"/>
              <a:sym typeface="Asap"/>
            </a:endParaRPr>
          </a:p>
          <a:p>
            <a:pPr indent="-311150" lvl="0" marL="457200" rtl="0" algn="l">
              <a:lnSpc>
                <a:spcPct val="115000"/>
              </a:lnSpc>
              <a:spcBef>
                <a:spcPts val="600"/>
              </a:spcBef>
              <a:spcAft>
                <a:spcPts val="0"/>
              </a:spcAft>
              <a:buSzPts val="1300"/>
              <a:buFont typeface="Asap"/>
              <a:buChar char="●"/>
            </a:pPr>
            <a:r>
              <a:rPr lang="en" sz="1300">
                <a:latin typeface="Asap"/>
                <a:ea typeface="Asap"/>
                <a:cs typeface="Asap"/>
                <a:sym typeface="Asap"/>
              </a:rPr>
              <a:t>Verwaltung</a:t>
            </a:r>
            <a:endParaRPr sz="1300">
              <a:latin typeface="Asap"/>
              <a:ea typeface="Asap"/>
              <a:cs typeface="Asap"/>
              <a:sym typeface="Asap"/>
            </a:endParaRPr>
          </a:p>
          <a:p>
            <a:pPr indent="-311150" lvl="0" marL="457200" rtl="0" algn="l">
              <a:lnSpc>
                <a:spcPct val="115000"/>
              </a:lnSpc>
              <a:spcBef>
                <a:spcPts val="600"/>
              </a:spcBef>
              <a:spcAft>
                <a:spcPts val="0"/>
              </a:spcAft>
              <a:buSzPts val="1300"/>
              <a:buFont typeface="Asap"/>
              <a:buChar char="●"/>
            </a:pPr>
            <a:r>
              <a:rPr lang="en" sz="1300">
                <a:latin typeface="Asap"/>
                <a:ea typeface="Asap"/>
                <a:cs typeface="Asap"/>
                <a:sym typeface="Asap"/>
              </a:rPr>
              <a:t>dialogorientierter Einsatz </a:t>
            </a:r>
            <a:endParaRPr sz="1300">
              <a:latin typeface="Asap"/>
              <a:ea typeface="Asap"/>
              <a:cs typeface="Asap"/>
              <a:sym typeface="Asap"/>
            </a:endParaRPr>
          </a:p>
          <a:p>
            <a:pPr indent="-311150" lvl="1" marL="914400" rtl="0" algn="l">
              <a:lnSpc>
                <a:spcPct val="115000"/>
              </a:lnSpc>
              <a:spcBef>
                <a:spcPts val="600"/>
              </a:spcBef>
              <a:spcAft>
                <a:spcPts val="0"/>
              </a:spcAft>
              <a:buSzPts val="1300"/>
              <a:buFont typeface="Asap"/>
              <a:buChar char="→"/>
            </a:pPr>
            <a:r>
              <a:rPr lang="en" sz="1300">
                <a:latin typeface="Asap"/>
                <a:ea typeface="Asap"/>
                <a:cs typeface="Asap"/>
                <a:sym typeface="Asap"/>
              </a:rPr>
              <a:t>passgenaue Ergebnisse</a:t>
            </a:r>
            <a:endParaRPr sz="1300">
              <a:latin typeface="Asap"/>
              <a:ea typeface="Asap"/>
              <a:cs typeface="Asap"/>
              <a:sym typeface="Asap"/>
            </a:endParaRPr>
          </a:p>
          <a:p>
            <a:pPr indent="0" lvl="0" marL="0" rtl="0" algn="l">
              <a:lnSpc>
                <a:spcPct val="115000"/>
              </a:lnSpc>
              <a:spcBef>
                <a:spcPts val="600"/>
              </a:spcBef>
              <a:spcAft>
                <a:spcPts val="600"/>
              </a:spcAft>
              <a:buNone/>
            </a:pPr>
            <a:r>
              <a:t/>
            </a:r>
            <a:endParaRPr sz="1300">
              <a:latin typeface="Asap"/>
              <a:ea typeface="Asap"/>
              <a:cs typeface="Asap"/>
              <a:sym typeface="Asap"/>
            </a:endParaRPr>
          </a:p>
        </p:txBody>
      </p:sp>
      <p:sp>
        <p:nvSpPr>
          <p:cNvPr id="317" name="Google Shape;317;p28"/>
          <p:cNvSpPr txBox="1"/>
          <p:nvPr/>
        </p:nvSpPr>
        <p:spPr>
          <a:xfrm>
            <a:off x="2900992" y="3041075"/>
            <a:ext cx="3336600" cy="469800"/>
          </a:xfrm>
          <a:prstGeom prst="rect">
            <a:avLst/>
          </a:prstGeom>
          <a:solidFill>
            <a:srgbClr val="A51B2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sz="1300">
                <a:solidFill>
                  <a:srgbClr val="FFFFFF"/>
                </a:solidFill>
                <a:latin typeface="Asap"/>
                <a:ea typeface="Asap"/>
                <a:cs typeface="Asap"/>
                <a:sym typeface="Asap"/>
              </a:rPr>
              <a:t>3. verantwortungsvoll handeln</a:t>
            </a:r>
            <a:endParaRPr b="1" i="1" sz="1300">
              <a:solidFill>
                <a:srgbClr val="FFFFFF"/>
              </a:solidFill>
              <a:latin typeface="Asap"/>
              <a:ea typeface="Asap"/>
              <a:cs typeface="Asap"/>
              <a:sym typeface="Asap"/>
            </a:endParaRPr>
          </a:p>
        </p:txBody>
      </p:sp>
      <p:sp>
        <p:nvSpPr>
          <p:cNvPr id="318" name="Google Shape;318;p28"/>
          <p:cNvSpPr txBox="1"/>
          <p:nvPr/>
        </p:nvSpPr>
        <p:spPr>
          <a:xfrm>
            <a:off x="2900992" y="3464675"/>
            <a:ext cx="33366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Asap"/>
              <a:buChar char="●"/>
            </a:pPr>
            <a:r>
              <a:rPr lang="en" sz="1300">
                <a:latin typeface="Asap"/>
                <a:ea typeface="Asap"/>
                <a:cs typeface="Asap"/>
                <a:sym typeface="Asap"/>
              </a:rPr>
              <a:t>Datenschutz</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Urheberrecht</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Bias</a:t>
            </a:r>
            <a:endParaRPr sz="1300">
              <a:latin typeface="Asap"/>
              <a:ea typeface="Asap"/>
              <a:cs typeface="Asap"/>
              <a:sym typeface="Asap"/>
            </a:endParaRPr>
          </a:p>
          <a:p>
            <a:pPr indent="-311150" lvl="0" marL="457200" rtl="0" algn="l">
              <a:lnSpc>
                <a:spcPct val="115000"/>
              </a:lnSpc>
              <a:spcBef>
                <a:spcPts val="0"/>
              </a:spcBef>
              <a:spcAft>
                <a:spcPts val="0"/>
              </a:spcAft>
              <a:buSzPts val="1300"/>
              <a:buFont typeface="Asap"/>
              <a:buChar char="●"/>
            </a:pPr>
            <a:r>
              <a:rPr lang="en" sz="1300">
                <a:latin typeface="Asap"/>
                <a:ea typeface="Asap"/>
                <a:cs typeface="Asap"/>
                <a:sym typeface="Asap"/>
              </a:rPr>
              <a:t>Reflexion und bewusste Gestaltung</a:t>
            </a:r>
            <a:endParaRPr sz="1300">
              <a:latin typeface="Asap"/>
              <a:ea typeface="Asap"/>
              <a:cs typeface="Asap"/>
              <a:sym typeface="Asap"/>
            </a:endParaRPr>
          </a:p>
        </p:txBody>
      </p:sp>
    </p:spTree>
  </p:cSld>
  <p:clrMapOvr>
    <a:masterClrMapping/>
  </p:clrMapOvr>
  <mc:AlternateContent>
    <mc:Choice Requires="p14">
      <p:transition spd="med" p14:dur="600">
        <p:push/>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29" title="NoBubbleBG.gif"/>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324" name="Google Shape;324;p29"/>
          <p:cNvCxnSpPr/>
          <p:nvPr/>
        </p:nvCxnSpPr>
        <p:spPr>
          <a:xfrm>
            <a:off x="155150" y="2361400"/>
            <a:ext cx="0" cy="3231600"/>
          </a:xfrm>
          <a:prstGeom prst="straightConnector1">
            <a:avLst/>
          </a:prstGeom>
          <a:noFill/>
          <a:ln cap="flat" cmpd="sng" w="19050">
            <a:solidFill>
              <a:srgbClr val="A51B2A"/>
            </a:solidFill>
            <a:prstDash val="solid"/>
            <a:round/>
            <a:headEnd len="med" w="med" type="oval"/>
            <a:tailEnd len="med" w="med" type="oval"/>
          </a:ln>
        </p:spPr>
      </p:cxnSp>
      <p:cxnSp>
        <p:nvCxnSpPr>
          <p:cNvPr id="325" name="Google Shape;325;p29"/>
          <p:cNvCxnSpPr/>
          <p:nvPr/>
        </p:nvCxnSpPr>
        <p:spPr>
          <a:xfrm>
            <a:off x="8680800" y="963120"/>
            <a:ext cx="0" cy="8999100"/>
          </a:xfrm>
          <a:prstGeom prst="straightConnector1">
            <a:avLst/>
          </a:prstGeom>
          <a:noFill/>
          <a:ln cap="flat" cmpd="sng" w="19050">
            <a:solidFill>
              <a:srgbClr val="A51B2A"/>
            </a:solidFill>
            <a:prstDash val="solid"/>
            <a:round/>
            <a:headEnd len="med" w="med" type="oval"/>
            <a:tailEnd len="med" w="med" type="diamond"/>
          </a:ln>
        </p:spPr>
      </p:cxnSp>
      <p:cxnSp>
        <p:nvCxnSpPr>
          <p:cNvPr id="326" name="Google Shape;326;p29"/>
          <p:cNvCxnSpPr/>
          <p:nvPr/>
        </p:nvCxnSpPr>
        <p:spPr>
          <a:xfrm rot="-5400000">
            <a:off x="6266100" y="2986275"/>
            <a:ext cx="4068900" cy="351000"/>
          </a:xfrm>
          <a:prstGeom prst="bentConnector3">
            <a:avLst>
              <a:gd fmla="val 50000" name="adj1"/>
            </a:avLst>
          </a:prstGeom>
          <a:noFill/>
          <a:ln cap="flat" cmpd="sng" w="19050">
            <a:solidFill>
              <a:srgbClr val="A51B2A"/>
            </a:solidFill>
            <a:prstDash val="solid"/>
            <a:round/>
            <a:headEnd len="med" w="med" type="none"/>
            <a:tailEnd len="med" w="med" type="diamond"/>
          </a:ln>
        </p:spPr>
      </p:cxnSp>
      <p:sp>
        <p:nvSpPr>
          <p:cNvPr id="327" name="Google Shape;327;p29"/>
          <p:cNvSpPr/>
          <p:nvPr/>
        </p:nvSpPr>
        <p:spPr>
          <a:xfrm>
            <a:off x="916327" y="4613189"/>
            <a:ext cx="184500" cy="184500"/>
          </a:xfrm>
          <a:prstGeom prst="ellipse">
            <a:avLst/>
          </a:prstGeom>
          <a:solidFill>
            <a:srgbClr val="A51B2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 name="Google Shape;328;p29"/>
          <p:cNvSpPr/>
          <p:nvPr/>
        </p:nvSpPr>
        <p:spPr>
          <a:xfrm>
            <a:off x="8797718" y="4703777"/>
            <a:ext cx="184500" cy="184500"/>
          </a:xfrm>
          <a:prstGeom prst="ellipse">
            <a:avLst/>
          </a:prstGeom>
          <a:solidFill>
            <a:srgbClr val="A51B2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9" name="Google Shape;329;p29"/>
          <p:cNvSpPr/>
          <p:nvPr/>
        </p:nvSpPr>
        <p:spPr>
          <a:xfrm>
            <a:off x="7322305" y="4703777"/>
            <a:ext cx="184500" cy="184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0" name="Google Shape;330;p29"/>
          <p:cNvSpPr/>
          <p:nvPr/>
        </p:nvSpPr>
        <p:spPr>
          <a:xfrm>
            <a:off x="7657352" y="626817"/>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A51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7434234" y="1409797"/>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txBox="1"/>
          <p:nvPr>
            <p:ph type="ctrTitle"/>
          </p:nvPr>
        </p:nvSpPr>
        <p:spPr>
          <a:xfrm>
            <a:off x="1177950" y="1662600"/>
            <a:ext cx="6202200" cy="12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200">
              <a:latin typeface="Asap"/>
              <a:ea typeface="Asap"/>
              <a:cs typeface="Asap"/>
              <a:sym typeface="Asap"/>
            </a:endParaRPr>
          </a:p>
          <a:p>
            <a:pPr indent="0" lvl="0" marL="0" rtl="0" algn="l">
              <a:spcBef>
                <a:spcPts val="0"/>
              </a:spcBef>
              <a:spcAft>
                <a:spcPts val="0"/>
              </a:spcAft>
              <a:buNone/>
            </a:pPr>
            <a:r>
              <a:rPr b="0" lang="en" sz="1100">
                <a:solidFill>
                  <a:srgbClr val="000000"/>
                </a:solidFill>
                <a:latin typeface="Asap"/>
                <a:ea typeface="Asap"/>
                <a:cs typeface="Asap"/>
                <a:sym typeface="Asap"/>
              </a:rPr>
              <a:t>Dieses Video ist Teil der Reihe </a:t>
            </a:r>
            <a:r>
              <a:rPr b="0" i="1" lang="en" sz="1100">
                <a:solidFill>
                  <a:srgbClr val="000000"/>
                </a:solidFill>
                <a:latin typeface="Asap"/>
                <a:ea typeface="Asap"/>
                <a:cs typeface="Asap"/>
                <a:sym typeface="Asap"/>
              </a:rPr>
              <a:t>Lernangebote für „KI verstehen. Zukunft gestalten. </a:t>
            </a:r>
            <a:r>
              <a:rPr b="0" lang="en" sz="1100">
                <a:solidFill>
                  <a:srgbClr val="000000"/>
                </a:solidFill>
                <a:latin typeface="Asap"/>
                <a:ea typeface="Asap"/>
                <a:cs typeface="Asap"/>
                <a:sym typeface="Asap"/>
              </a:rPr>
              <a:t>des Niedersächsischen Landesinstituts für schulische Qualitätsentwicklung (NLQ Hildesheim)“</a:t>
            </a:r>
            <a:endParaRPr b="0" sz="1100">
              <a:solidFill>
                <a:srgbClr val="000000"/>
              </a:solidFill>
              <a:latin typeface="Asap"/>
              <a:ea typeface="Asap"/>
              <a:cs typeface="Asap"/>
              <a:sym typeface="Asap"/>
            </a:endParaRPr>
          </a:p>
          <a:p>
            <a:pPr indent="0" lvl="0" marL="0" rtl="0" algn="l">
              <a:spcBef>
                <a:spcPts val="0"/>
              </a:spcBef>
              <a:spcAft>
                <a:spcPts val="0"/>
              </a:spcAft>
              <a:buNone/>
            </a:pPr>
            <a:r>
              <a:t/>
            </a:r>
            <a:endParaRPr b="0" sz="1200">
              <a:latin typeface="Asap"/>
              <a:ea typeface="Asap"/>
              <a:cs typeface="Asap"/>
              <a:sym typeface="Asap"/>
            </a:endParaRPr>
          </a:p>
          <a:p>
            <a:pPr indent="0" lvl="0" marL="0" rtl="0" algn="l">
              <a:spcBef>
                <a:spcPts val="0"/>
              </a:spcBef>
              <a:spcAft>
                <a:spcPts val="0"/>
              </a:spcAft>
              <a:buNone/>
            </a:pPr>
            <a:r>
              <a:rPr b="0" lang="en" sz="1100">
                <a:solidFill>
                  <a:srgbClr val="000000"/>
                </a:solidFill>
                <a:latin typeface="Asap"/>
                <a:ea typeface="Asap"/>
                <a:cs typeface="Asap"/>
                <a:sym typeface="Asap"/>
              </a:rPr>
              <a:t>2025, V.i.S.d.P. – Christian Haake und Jörg Steinemann.</a:t>
            </a:r>
            <a:endParaRPr b="0" sz="1100">
              <a:solidFill>
                <a:srgbClr val="000000"/>
              </a:solidFill>
              <a:latin typeface="Asap"/>
              <a:ea typeface="Asap"/>
              <a:cs typeface="Asap"/>
              <a:sym typeface="Asap"/>
            </a:endParaRPr>
          </a:p>
          <a:p>
            <a:pPr indent="0" lvl="0" marL="0" rtl="0" algn="l">
              <a:spcBef>
                <a:spcPts val="0"/>
              </a:spcBef>
              <a:spcAft>
                <a:spcPts val="0"/>
              </a:spcAft>
              <a:buNone/>
            </a:pPr>
            <a:r>
              <a:t/>
            </a:r>
            <a:endParaRPr b="0" sz="1200">
              <a:latin typeface="Asap"/>
              <a:ea typeface="Asap"/>
              <a:cs typeface="Asap"/>
              <a:sym typeface="Asap"/>
            </a:endParaRPr>
          </a:p>
          <a:p>
            <a:pPr indent="0" lvl="0" marL="0" rtl="0" algn="l">
              <a:spcBef>
                <a:spcPts val="0"/>
              </a:spcBef>
              <a:spcAft>
                <a:spcPts val="0"/>
              </a:spcAft>
              <a:buNone/>
            </a:pPr>
            <a:r>
              <a:t/>
            </a:r>
            <a:endParaRPr b="0" sz="1200">
              <a:latin typeface="Asap"/>
              <a:ea typeface="Asap"/>
              <a:cs typeface="Asap"/>
              <a:sym typeface="Asap"/>
            </a:endParaRPr>
          </a:p>
          <a:p>
            <a:pPr indent="0" lvl="0" marL="0" rtl="0" algn="l">
              <a:spcBef>
                <a:spcPts val="0"/>
              </a:spcBef>
              <a:spcAft>
                <a:spcPts val="0"/>
              </a:spcAft>
              <a:buNone/>
            </a:pPr>
            <a:r>
              <a:t/>
            </a:r>
            <a:endParaRPr b="0" sz="1200">
              <a:latin typeface="Asap"/>
              <a:ea typeface="Asap"/>
              <a:cs typeface="Asap"/>
              <a:sym typeface="Asap"/>
            </a:endParaRPr>
          </a:p>
        </p:txBody>
      </p:sp>
      <p:sp>
        <p:nvSpPr>
          <p:cNvPr id="333" name="Google Shape;333;p29"/>
          <p:cNvSpPr txBox="1"/>
          <p:nvPr>
            <p:ph type="ctrTitle"/>
          </p:nvPr>
        </p:nvSpPr>
        <p:spPr>
          <a:xfrm>
            <a:off x="1229275" y="3573100"/>
            <a:ext cx="6150900" cy="13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100">
                <a:solidFill>
                  <a:srgbClr val="000000"/>
                </a:solidFill>
                <a:latin typeface="Asap"/>
                <a:ea typeface="Asap"/>
                <a:cs typeface="Asap"/>
                <a:sym typeface="Asap"/>
              </a:rPr>
              <a:t>Dieses Video steht unter der Lizenz CC BY 4.0 (https://creativecommons.org/licenses/by/4.0/deed.de). Als Namensnennung im Sinne der Lizenz ist vorgesehen: „Agentur J&amp;K – Jöran und Konsorten im Auftrag des</a:t>
            </a:r>
            <a:endParaRPr b="0" sz="1100">
              <a:solidFill>
                <a:srgbClr val="000000"/>
              </a:solidFill>
              <a:latin typeface="Asap"/>
              <a:ea typeface="Asap"/>
              <a:cs typeface="Asap"/>
              <a:sym typeface="Asap"/>
            </a:endParaRPr>
          </a:p>
          <a:p>
            <a:pPr indent="0" lvl="0" marL="0" rtl="0" algn="l">
              <a:spcBef>
                <a:spcPts val="0"/>
              </a:spcBef>
              <a:spcAft>
                <a:spcPts val="0"/>
              </a:spcAft>
              <a:buNone/>
            </a:pPr>
            <a:r>
              <a:rPr b="0" lang="en" sz="1100">
                <a:solidFill>
                  <a:srgbClr val="000000"/>
                </a:solidFill>
                <a:latin typeface="Asap"/>
                <a:ea typeface="Asap"/>
                <a:cs typeface="Asap"/>
                <a:sym typeface="Asap"/>
              </a:rPr>
              <a:t>Niedersächsischen Landesinstituts für schulische Qualitätsentwicklung (NLQ Hildesheim)“.</a:t>
            </a:r>
            <a:endParaRPr b="0" sz="1100">
              <a:solidFill>
                <a:srgbClr val="000000"/>
              </a:solidFill>
              <a:latin typeface="Asap"/>
              <a:ea typeface="Asap"/>
              <a:cs typeface="Asap"/>
              <a:sym typeface="Asap"/>
            </a:endParaRPr>
          </a:p>
          <a:p>
            <a:pPr indent="0" lvl="0" marL="0" rtl="0" algn="l">
              <a:spcBef>
                <a:spcPts val="0"/>
              </a:spcBef>
              <a:spcAft>
                <a:spcPts val="0"/>
              </a:spcAft>
              <a:buNone/>
            </a:pPr>
            <a:r>
              <a:t/>
            </a:r>
            <a:endParaRPr b="0" sz="1200">
              <a:latin typeface="Asap"/>
              <a:ea typeface="Asap"/>
              <a:cs typeface="Asap"/>
              <a:sym typeface="Asap"/>
            </a:endParaRPr>
          </a:p>
        </p:txBody>
      </p:sp>
      <p:pic>
        <p:nvPicPr>
          <p:cNvPr id="334" name="Google Shape;334;p29" title="KI-Kompetenzraster_Logo_ohnePferd.png"/>
          <p:cNvPicPr preferRelativeResize="0"/>
          <p:nvPr/>
        </p:nvPicPr>
        <p:blipFill>
          <a:blip r:embed="rId4">
            <a:alphaModFix/>
          </a:blip>
          <a:stretch>
            <a:fillRect/>
          </a:stretch>
        </p:blipFill>
        <p:spPr>
          <a:xfrm>
            <a:off x="1282175" y="2855864"/>
            <a:ext cx="936262" cy="742712"/>
          </a:xfrm>
          <a:prstGeom prst="rect">
            <a:avLst/>
          </a:prstGeom>
          <a:noFill/>
          <a:ln>
            <a:noFill/>
          </a:ln>
        </p:spPr>
      </p:pic>
      <p:pic>
        <p:nvPicPr>
          <p:cNvPr id="335" name="Google Shape;335;p29" title="by.png"/>
          <p:cNvPicPr preferRelativeResize="0"/>
          <p:nvPr/>
        </p:nvPicPr>
        <p:blipFill>
          <a:blip r:embed="rId5">
            <a:alphaModFix/>
          </a:blip>
          <a:stretch>
            <a:fillRect/>
          </a:stretch>
        </p:blipFill>
        <p:spPr>
          <a:xfrm>
            <a:off x="1282175" y="4483975"/>
            <a:ext cx="1266000" cy="442950"/>
          </a:xfrm>
          <a:prstGeom prst="rect">
            <a:avLst/>
          </a:prstGeom>
          <a:noFill/>
          <a:ln>
            <a:noFill/>
          </a:ln>
        </p:spPr>
      </p:pic>
      <p:sp>
        <p:nvSpPr>
          <p:cNvPr id="336" name="Google Shape;336;p29"/>
          <p:cNvSpPr txBox="1"/>
          <p:nvPr>
            <p:ph type="ctrTitle"/>
          </p:nvPr>
        </p:nvSpPr>
        <p:spPr>
          <a:xfrm>
            <a:off x="1355925" y="-73875"/>
            <a:ext cx="6484500" cy="175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Asap"/>
                <a:ea typeface="Asap"/>
                <a:cs typeface="Asap"/>
                <a:sym typeface="Asap"/>
              </a:rPr>
              <a:t>Prompting und Textgenerierung</a:t>
            </a:r>
            <a:endParaRPr sz="2400">
              <a:latin typeface="Asap"/>
              <a:ea typeface="Asap"/>
              <a:cs typeface="Asap"/>
              <a:sym typeface="Asap"/>
            </a:endParaRPr>
          </a:p>
          <a:p>
            <a:pPr indent="0" lvl="0" marL="0" rtl="0" algn="ctr">
              <a:spcBef>
                <a:spcPts val="0"/>
              </a:spcBef>
              <a:spcAft>
                <a:spcPts val="0"/>
              </a:spcAft>
              <a:buNone/>
            </a:pPr>
            <a:r>
              <a:t/>
            </a:r>
            <a:endParaRPr sz="2400">
              <a:latin typeface="Asap"/>
              <a:ea typeface="Asap"/>
              <a:cs typeface="Asap"/>
              <a:sym typeface="Asap"/>
            </a:endParaRPr>
          </a:p>
        </p:txBody>
      </p:sp>
    </p:spTree>
  </p:cSld>
  <p:clrMapOvr>
    <a:masterClrMapping/>
  </p:clrMapOvr>
  <mc:AlternateContent>
    <mc:Choice Requires="p14">
      <p:transition spd="med" p14:dur="600">
        <p:push/>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0" title="NoBubbleBG.gif"/>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342" name="Google Shape;342;p30"/>
          <p:cNvCxnSpPr/>
          <p:nvPr/>
        </p:nvCxnSpPr>
        <p:spPr>
          <a:xfrm>
            <a:off x="155150" y="2361400"/>
            <a:ext cx="0" cy="3231600"/>
          </a:xfrm>
          <a:prstGeom prst="straightConnector1">
            <a:avLst/>
          </a:prstGeom>
          <a:noFill/>
          <a:ln cap="flat" cmpd="sng" w="19050">
            <a:solidFill>
              <a:srgbClr val="A51B2A"/>
            </a:solidFill>
            <a:prstDash val="solid"/>
            <a:round/>
            <a:headEnd len="med" w="med" type="oval"/>
            <a:tailEnd len="med" w="med" type="oval"/>
          </a:ln>
        </p:spPr>
      </p:cxnSp>
      <p:cxnSp>
        <p:nvCxnSpPr>
          <p:cNvPr id="343" name="Google Shape;343;p30"/>
          <p:cNvCxnSpPr/>
          <p:nvPr/>
        </p:nvCxnSpPr>
        <p:spPr>
          <a:xfrm>
            <a:off x="8452200" y="963120"/>
            <a:ext cx="0" cy="8999100"/>
          </a:xfrm>
          <a:prstGeom prst="straightConnector1">
            <a:avLst/>
          </a:prstGeom>
          <a:noFill/>
          <a:ln cap="flat" cmpd="sng" w="19050">
            <a:solidFill>
              <a:srgbClr val="A51B2A"/>
            </a:solidFill>
            <a:prstDash val="solid"/>
            <a:round/>
            <a:headEnd len="med" w="med" type="oval"/>
            <a:tailEnd len="med" w="med" type="diamond"/>
          </a:ln>
        </p:spPr>
      </p:cxnSp>
      <p:cxnSp>
        <p:nvCxnSpPr>
          <p:cNvPr id="344" name="Google Shape;344;p30"/>
          <p:cNvCxnSpPr/>
          <p:nvPr/>
        </p:nvCxnSpPr>
        <p:spPr>
          <a:xfrm>
            <a:off x="8218250" y="-1005725"/>
            <a:ext cx="0" cy="8999100"/>
          </a:xfrm>
          <a:prstGeom prst="straightConnector1">
            <a:avLst/>
          </a:prstGeom>
          <a:noFill/>
          <a:ln cap="flat" cmpd="sng" w="19050">
            <a:solidFill>
              <a:srgbClr val="A51B2A"/>
            </a:solidFill>
            <a:prstDash val="solid"/>
            <a:round/>
            <a:headEnd len="med" w="med" type="none"/>
            <a:tailEnd len="med" w="med" type="oval"/>
          </a:ln>
        </p:spPr>
      </p:cxnSp>
      <p:cxnSp>
        <p:nvCxnSpPr>
          <p:cNvPr id="345" name="Google Shape;345;p30"/>
          <p:cNvCxnSpPr/>
          <p:nvPr/>
        </p:nvCxnSpPr>
        <p:spPr>
          <a:xfrm rot="-5400000">
            <a:off x="-1353900" y="2986275"/>
            <a:ext cx="4068900" cy="3510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346" name="Google Shape;346;p30"/>
          <p:cNvCxnSpPr/>
          <p:nvPr/>
        </p:nvCxnSpPr>
        <p:spPr>
          <a:xfrm flipH="1" rot="-5400000">
            <a:off x="-139350" y="1249400"/>
            <a:ext cx="3725100" cy="501900"/>
          </a:xfrm>
          <a:prstGeom prst="bentConnector3">
            <a:avLst>
              <a:gd fmla="val 50000" name="adj1"/>
            </a:avLst>
          </a:prstGeom>
          <a:noFill/>
          <a:ln cap="flat" cmpd="sng" w="19050">
            <a:solidFill>
              <a:srgbClr val="A51B2A"/>
            </a:solidFill>
            <a:prstDash val="solid"/>
            <a:round/>
            <a:headEnd len="med" w="med" type="none"/>
            <a:tailEnd len="med" w="med" type="diamond"/>
          </a:ln>
        </p:spPr>
      </p:cxnSp>
      <p:sp>
        <p:nvSpPr>
          <p:cNvPr id="347" name="Google Shape;347;p30"/>
          <p:cNvSpPr/>
          <p:nvPr/>
        </p:nvSpPr>
        <p:spPr>
          <a:xfrm>
            <a:off x="916327" y="4613189"/>
            <a:ext cx="184500" cy="184500"/>
          </a:xfrm>
          <a:prstGeom prst="ellipse">
            <a:avLst/>
          </a:prstGeom>
          <a:solidFill>
            <a:srgbClr val="A51B2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 name="Google Shape;348;p30"/>
          <p:cNvSpPr/>
          <p:nvPr/>
        </p:nvSpPr>
        <p:spPr>
          <a:xfrm>
            <a:off x="7322305" y="4703777"/>
            <a:ext cx="184500" cy="184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 name="Google Shape;349;p30"/>
          <p:cNvSpPr/>
          <p:nvPr/>
        </p:nvSpPr>
        <p:spPr>
          <a:xfrm>
            <a:off x="7328384" y="1340260"/>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txBox="1"/>
          <p:nvPr>
            <p:ph type="ctrTitle"/>
          </p:nvPr>
        </p:nvSpPr>
        <p:spPr>
          <a:xfrm>
            <a:off x="2016150" y="626825"/>
            <a:ext cx="5596200" cy="25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200" u="sng">
                <a:solidFill>
                  <a:srgbClr val="020202"/>
                </a:solidFill>
                <a:latin typeface="Asap"/>
                <a:ea typeface="Asap"/>
                <a:cs typeface="Asap"/>
                <a:sym typeface="Asap"/>
              </a:rPr>
              <a:t>Materialien Dritter</a:t>
            </a:r>
            <a:endParaRPr b="0" sz="1200" u="sng">
              <a:solidFill>
                <a:srgbClr val="020202"/>
              </a:solidFill>
              <a:latin typeface="Asap"/>
              <a:ea typeface="Asap"/>
              <a:cs typeface="Asap"/>
              <a:sym typeface="Asap"/>
            </a:endParaRPr>
          </a:p>
          <a:p>
            <a:pPr indent="0" lvl="0" marL="0" rtl="0" algn="l">
              <a:spcBef>
                <a:spcPts val="0"/>
              </a:spcBef>
              <a:spcAft>
                <a:spcPts val="0"/>
              </a:spcAft>
              <a:buNone/>
            </a:pPr>
            <a:r>
              <a:t/>
            </a:r>
            <a:endParaRPr b="0" sz="1200">
              <a:solidFill>
                <a:srgbClr val="020202"/>
              </a:solidFill>
              <a:latin typeface="Asap"/>
              <a:ea typeface="Asap"/>
              <a:cs typeface="Asap"/>
              <a:sym typeface="Asap"/>
            </a:endParaRPr>
          </a:p>
          <a:p>
            <a:pPr indent="0" lvl="0" marL="0" rtl="0" algn="l">
              <a:spcBef>
                <a:spcPts val="0"/>
              </a:spcBef>
              <a:spcAft>
                <a:spcPts val="0"/>
              </a:spcAft>
              <a:buNone/>
            </a:pPr>
            <a:r>
              <a:rPr b="0" lang="en" sz="1200">
                <a:solidFill>
                  <a:srgbClr val="020202"/>
                </a:solidFill>
                <a:latin typeface="Asap"/>
                <a:ea typeface="Asap"/>
                <a:cs typeface="Asap"/>
                <a:sym typeface="Asap"/>
              </a:rPr>
              <a:t>Die Illustration „Robot SVG Vector“ von </a:t>
            </a:r>
            <a:r>
              <a:rPr b="0" lang="en" sz="1200">
                <a:solidFill>
                  <a:srgbClr val="020202"/>
                </a:solidFill>
                <a:uFill>
                  <a:noFill/>
                </a:uFill>
                <a:latin typeface="Asap"/>
                <a:ea typeface="Asap"/>
                <a:cs typeface="Asap"/>
                <a:sym typeface="Asap"/>
                <a:hlinkClick r:id="rId4">
                  <a:extLst>
                    <a:ext uri="{A12FA001-AC4F-418D-AE19-62706E023703}">
                      <ahyp:hlinkClr val="tx"/>
                    </a:ext>
                  </a:extLst>
                </a:hlinkClick>
              </a:rPr>
              <a:t>SVG Repo</a:t>
            </a:r>
            <a:r>
              <a:rPr b="0" lang="en" sz="1200">
                <a:solidFill>
                  <a:srgbClr val="020202"/>
                </a:solidFill>
                <a:latin typeface="Asap"/>
                <a:ea typeface="Asap"/>
                <a:cs typeface="Asap"/>
                <a:sym typeface="Asap"/>
              </a:rPr>
              <a:t> steht unter der Lizenz CC 0</a:t>
            </a:r>
            <a:endParaRPr b="0" sz="1200">
              <a:solidFill>
                <a:srgbClr val="020202"/>
              </a:solidFill>
              <a:latin typeface="Asap"/>
              <a:ea typeface="Asap"/>
              <a:cs typeface="Asap"/>
              <a:sym typeface="Asap"/>
            </a:endParaRPr>
          </a:p>
          <a:p>
            <a:pPr indent="0" lvl="0" marL="0" rtl="0" algn="l">
              <a:spcBef>
                <a:spcPts val="0"/>
              </a:spcBef>
              <a:spcAft>
                <a:spcPts val="0"/>
              </a:spcAft>
              <a:buNone/>
            </a:pPr>
            <a:r>
              <a:rPr b="0" lang="en" sz="1200">
                <a:solidFill>
                  <a:srgbClr val="020202"/>
                </a:solidFill>
                <a:uFill>
                  <a:noFill/>
                </a:uFill>
                <a:latin typeface="Asap"/>
                <a:ea typeface="Asap"/>
                <a:cs typeface="Asap"/>
                <a:sym typeface="Asap"/>
                <a:hlinkClick r:id="rId5">
                  <a:extLst>
                    <a:ext uri="{A12FA001-AC4F-418D-AE19-62706E023703}">
                      <ahyp:hlinkClr val="tx"/>
                    </a:ext>
                  </a:extLst>
                </a:hlinkClick>
              </a:rPr>
              <a:t>https://creativecommons.org/publicdomain/zero/1.0/deed.de</a:t>
            </a:r>
            <a:endParaRPr b="0" sz="1200">
              <a:solidFill>
                <a:srgbClr val="020202"/>
              </a:solidFill>
              <a:latin typeface="Asap"/>
              <a:ea typeface="Asap"/>
              <a:cs typeface="Asap"/>
              <a:sym typeface="Asap"/>
            </a:endParaRPr>
          </a:p>
          <a:p>
            <a:pPr indent="0" lvl="0" marL="0" rtl="0" algn="l">
              <a:spcBef>
                <a:spcPts val="0"/>
              </a:spcBef>
              <a:spcAft>
                <a:spcPts val="0"/>
              </a:spcAft>
              <a:buNone/>
            </a:pPr>
            <a:r>
              <a:rPr b="0" lang="en" sz="1200">
                <a:solidFill>
                  <a:srgbClr val="020202"/>
                </a:solidFill>
                <a:latin typeface="Asap"/>
                <a:ea typeface="Asap"/>
                <a:cs typeface="Asap"/>
                <a:sym typeface="Asap"/>
              </a:rPr>
              <a:t>Via </a:t>
            </a:r>
            <a:r>
              <a:rPr b="0" lang="en" sz="1200">
                <a:solidFill>
                  <a:srgbClr val="020202"/>
                </a:solidFill>
                <a:uFill>
                  <a:noFill/>
                </a:uFill>
                <a:latin typeface="Asap"/>
                <a:ea typeface="Asap"/>
                <a:cs typeface="Asap"/>
                <a:sym typeface="Asap"/>
                <a:hlinkClick r:id="rId6">
                  <a:extLst>
                    <a:ext uri="{A12FA001-AC4F-418D-AE19-62706E023703}">
                      <ahyp:hlinkClr val="tx"/>
                    </a:ext>
                  </a:extLst>
                </a:hlinkClick>
              </a:rPr>
              <a:t>SVG Repo</a:t>
            </a:r>
            <a:r>
              <a:rPr b="0" lang="en" sz="1200">
                <a:solidFill>
                  <a:srgbClr val="020202"/>
                </a:solidFill>
                <a:latin typeface="Asap"/>
                <a:ea typeface="Asap"/>
                <a:cs typeface="Asap"/>
                <a:sym typeface="Asap"/>
              </a:rPr>
              <a:t> (</a:t>
            </a:r>
            <a:r>
              <a:rPr b="0" lang="en" sz="1200">
                <a:solidFill>
                  <a:srgbClr val="020202"/>
                </a:solidFill>
                <a:uFill>
                  <a:noFill/>
                </a:uFill>
                <a:latin typeface="Asap"/>
                <a:ea typeface="Asap"/>
                <a:cs typeface="Asap"/>
                <a:sym typeface="Asap"/>
                <a:hlinkClick r:id="rId7">
                  <a:extLst>
                    <a:ext uri="{A12FA001-AC4F-418D-AE19-62706E023703}">
                      <ahyp:hlinkClr val="tx"/>
                    </a:ext>
                  </a:extLst>
                </a:hlinkClick>
              </a:rPr>
              <a:t>https://www.svgrepo.com/svg/217250/robot</a:t>
            </a:r>
            <a:r>
              <a:rPr b="0" lang="en" sz="1200">
                <a:solidFill>
                  <a:srgbClr val="020202"/>
                </a:solidFill>
                <a:latin typeface="Asap"/>
                <a:ea typeface="Asap"/>
                <a:cs typeface="Asap"/>
                <a:sym typeface="Asap"/>
              </a:rPr>
              <a:t>)</a:t>
            </a:r>
            <a:endParaRPr b="0" sz="1200">
              <a:solidFill>
                <a:srgbClr val="020202"/>
              </a:solidFill>
              <a:latin typeface="Asap"/>
              <a:ea typeface="Asap"/>
              <a:cs typeface="Asap"/>
              <a:sym typeface="Asap"/>
            </a:endParaRPr>
          </a:p>
          <a:p>
            <a:pPr indent="0" lvl="0" marL="0" rtl="0" algn="l">
              <a:spcBef>
                <a:spcPts val="0"/>
              </a:spcBef>
              <a:spcAft>
                <a:spcPts val="0"/>
              </a:spcAft>
              <a:buNone/>
            </a:pPr>
            <a:r>
              <a:t/>
            </a:r>
            <a:endParaRPr b="0" sz="1200">
              <a:solidFill>
                <a:srgbClr val="020202"/>
              </a:solidFill>
              <a:latin typeface="Asap"/>
              <a:ea typeface="Asap"/>
              <a:cs typeface="Asap"/>
              <a:sym typeface="Asap"/>
            </a:endParaRPr>
          </a:p>
          <a:p>
            <a:pPr indent="0" lvl="0" marL="0" rtl="0" algn="l">
              <a:spcBef>
                <a:spcPts val="0"/>
              </a:spcBef>
              <a:spcAft>
                <a:spcPts val="0"/>
              </a:spcAft>
              <a:buNone/>
            </a:pPr>
            <a:r>
              <a:rPr b="0" lang="en" sz="1200">
                <a:solidFill>
                  <a:srgbClr val="020202"/>
                </a:solidFill>
                <a:latin typeface="Asap"/>
                <a:ea typeface="Asap"/>
                <a:cs typeface="Asap"/>
                <a:sym typeface="Asap"/>
              </a:rPr>
              <a:t>Die Illustration „Alien SVG Vector“ von SVG Repo steht unter der Lizenz CC 0</a:t>
            </a:r>
            <a:endParaRPr b="0" sz="1200">
              <a:solidFill>
                <a:srgbClr val="020202"/>
              </a:solidFill>
              <a:latin typeface="Asap"/>
              <a:ea typeface="Asap"/>
              <a:cs typeface="Asap"/>
              <a:sym typeface="Asap"/>
            </a:endParaRPr>
          </a:p>
          <a:p>
            <a:pPr indent="0" lvl="0" marL="0" rtl="0" algn="l">
              <a:spcBef>
                <a:spcPts val="0"/>
              </a:spcBef>
              <a:spcAft>
                <a:spcPts val="0"/>
              </a:spcAft>
              <a:buNone/>
            </a:pPr>
            <a:r>
              <a:rPr b="0" lang="en" sz="1200">
                <a:solidFill>
                  <a:srgbClr val="020202"/>
                </a:solidFill>
                <a:latin typeface="Asap"/>
                <a:ea typeface="Asap"/>
                <a:cs typeface="Asap"/>
                <a:sym typeface="Asap"/>
              </a:rPr>
              <a:t>https://creativecommons.org/publicdomain/zero/1.0/deed.de</a:t>
            </a:r>
            <a:endParaRPr b="0" sz="1200">
              <a:solidFill>
                <a:srgbClr val="020202"/>
              </a:solidFill>
              <a:latin typeface="Asap"/>
              <a:ea typeface="Asap"/>
              <a:cs typeface="Asap"/>
              <a:sym typeface="Asap"/>
            </a:endParaRPr>
          </a:p>
          <a:p>
            <a:pPr indent="0" lvl="0" marL="0" rtl="0" algn="l">
              <a:spcBef>
                <a:spcPts val="0"/>
              </a:spcBef>
              <a:spcAft>
                <a:spcPts val="0"/>
              </a:spcAft>
              <a:buNone/>
            </a:pPr>
            <a:r>
              <a:rPr b="0" lang="en" sz="1200">
                <a:solidFill>
                  <a:srgbClr val="020202"/>
                </a:solidFill>
                <a:latin typeface="Asap"/>
                <a:ea typeface="Asap"/>
                <a:cs typeface="Asap"/>
                <a:sym typeface="Asap"/>
              </a:rPr>
              <a:t>Via SVG Repo (</a:t>
            </a:r>
            <a:r>
              <a:rPr b="0" lang="en" sz="1200">
                <a:solidFill>
                  <a:srgbClr val="020202"/>
                </a:solidFill>
                <a:uFill>
                  <a:noFill/>
                </a:uFill>
                <a:latin typeface="Asap"/>
                <a:ea typeface="Asap"/>
                <a:cs typeface="Asap"/>
                <a:sym typeface="Asap"/>
                <a:hlinkClick r:id="rId8">
                  <a:extLst>
                    <a:ext uri="{A12FA001-AC4F-418D-AE19-62706E023703}">
                      <ahyp:hlinkClr val="tx"/>
                    </a:ext>
                  </a:extLst>
                </a:hlinkClick>
              </a:rPr>
              <a:t>https://www.svgrepo.com/svg/217210/alien</a:t>
            </a:r>
            <a:r>
              <a:rPr b="0" lang="en" sz="1200">
                <a:solidFill>
                  <a:srgbClr val="020202"/>
                </a:solidFill>
                <a:latin typeface="Asap"/>
                <a:ea typeface="Asap"/>
                <a:cs typeface="Asap"/>
                <a:sym typeface="Asap"/>
              </a:rPr>
              <a:t>)</a:t>
            </a:r>
            <a:endParaRPr b="0" sz="1200">
              <a:solidFill>
                <a:srgbClr val="020202"/>
              </a:solidFill>
              <a:latin typeface="Asap"/>
              <a:ea typeface="Asap"/>
              <a:cs typeface="Asap"/>
              <a:sym typeface="Asap"/>
            </a:endParaRPr>
          </a:p>
          <a:p>
            <a:pPr indent="0" lvl="0" marL="0" rtl="0" algn="l">
              <a:spcBef>
                <a:spcPts val="0"/>
              </a:spcBef>
              <a:spcAft>
                <a:spcPts val="0"/>
              </a:spcAft>
              <a:buNone/>
            </a:pPr>
            <a:r>
              <a:t/>
            </a:r>
            <a:endParaRPr b="0" sz="1200">
              <a:solidFill>
                <a:srgbClr val="020202"/>
              </a:solidFill>
              <a:latin typeface="Asap"/>
              <a:ea typeface="Asap"/>
              <a:cs typeface="Asap"/>
              <a:sym typeface="Asap"/>
            </a:endParaRPr>
          </a:p>
          <a:p>
            <a:pPr indent="0" lvl="0" marL="0" rtl="0" algn="l">
              <a:spcBef>
                <a:spcPts val="0"/>
              </a:spcBef>
              <a:spcAft>
                <a:spcPts val="0"/>
              </a:spcAft>
              <a:buNone/>
            </a:pPr>
            <a:r>
              <a:rPr b="0" lang="en" sz="1200">
                <a:solidFill>
                  <a:srgbClr val="020202"/>
                </a:solidFill>
                <a:latin typeface="Asap"/>
                <a:ea typeface="Asap"/>
                <a:cs typeface="Asap"/>
                <a:sym typeface="Asap"/>
              </a:rPr>
              <a:t>Die Illustration „Alien SVG Vector“ von SVG Repo steht unter der Lizenz CC 0</a:t>
            </a:r>
            <a:endParaRPr b="0" sz="1200">
              <a:solidFill>
                <a:srgbClr val="020202"/>
              </a:solidFill>
              <a:latin typeface="Asap"/>
              <a:ea typeface="Asap"/>
              <a:cs typeface="Asap"/>
              <a:sym typeface="Asap"/>
            </a:endParaRPr>
          </a:p>
          <a:p>
            <a:pPr indent="0" lvl="0" marL="0" rtl="0" algn="l">
              <a:spcBef>
                <a:spcPts val="0"/>
              </a:spcBef>
              <a:spcAft>
                <a:spcPts val="0"/>
              </a:spcAft>
              <a:buNone/>
            </a:pPr>
            <a:r>
              <a:rPr b="0" lang="en" sz="1200">
                <a:solidFill>
                  <a:srgbClr val="020202"/>
                </a:solidFill>
                <a:latin typeface="Asap"/>
                <a:ea typeface="Asap"/>
                <a:cs typeface="Asap"/>
                <a:sym typeface="Asap"/>
              </a:rPr>
              <a:t>https://creativecommons.org/publicdomain/zero/1.0/deed.de</a:t>
            </a:r>
            <a:endParaRPr b="0" sz="1200">
              <a:solidFill>
                <a:srgbClr val="020202"/>
              </a:solidFill>
              <a:latin typeface="Asap"/>
              <a:ea typeface="Asap"/>
              <a:cs typeface="Asap"/>
              <a:sym typeface="Asap"/>
            </a:endParaRPr>
          </a:p>
          <a:p>
            <a:pPr indent="0" lvl="0" marL="0" rtl="0" algn="l">
              <a:spcBef>
                <a:spcPts val="0"/>
              </a:spcBef>
              <a:spcAft>
                <a:spcPts val="0"/>
              </a:spcAft>
              <a:buNone/>
            </a:pPr>
            <a:r>
              <a:rPr b="0" lang="en" sz="1200">
                <a:solidFill>
                  <a:srgbClr val="020202"/>
                </a:solidFill>
                <a:latin typeface="Asap"/>
                <a:ea typeface="Asap"/>
                <a:cs typeface="Asap"/>
                <a:sym typeface="Asap"/>
              </a:rPr>
              <a:t>Via SVG Repo (</a:t>
            </a:r>
            <a:r>
              <a:rPr b="0" lang="en" sz="1200">
                <a:solidFill>
                  <a:srgbClr val="020202"/>
                </a:solidFill>
                <a:uFill>
                  <a:noFill/>
                </a:uFill>
                <a:latin typeface="Asap"/>
                <a:ea typeface="Asap"/>
                <a:cs typeface="Asap"/>
                <a:sym typeface="Asap"/>
                <a:hlinkClick r:id="rId9">
                  <a:extLst>
                    <a:ext uri="{A12FA001-AC4F-418D-AE19-62706E023703}">
                      <ahyp:hlinkClr val="tx"/>
                    </a:ext>
                  </a:extLst>
                </a:hlinkClick>
              </a:rPr>
              <a:t>https://www.svgrepo.com/svg/217218/alien</a:t>
            </a:r>
            <a:r>
              <a:rPr b="0" lang="en" sz="1200">
                <a:solidFill>
                  <a:srgbClr val="020202"/>
                </a:solidFill>
                <a:latin typeface="Asap"/>
                <a:ea typeface="Asap"/>
                <a:cs typeface="Asap"/>
                <a:sym typeface="Asap"/>
              </a:rPr>
              <a:t>)</a:t>
            </a:r>
            <a:endParaRPr b="0" sz="1200">
              <a:solidFill>
                <a:srgbClr val="020202"/>
              </a:solidFill>
              <a:latin typeface="Asap"/>
              <a:ea typeface="Asap"/>
              <a:cs typeface="Asap"/>
              <a:sym typeface="Asap"/>
            </a:endParaRPr>
          </a:p>
          <a:p>
            <a:pPr indent="0" lvl="0" marL="0" rtl="0" algn="l">
              <a:spcBef>
                <a:spcPts val="0"/>
              </a:spcBef>
              <a:spcAft>
                <a:spcPts val="0"/>
              </a:spcAft>
              <a:buNone/>
            </a:pPr>
            <a:r>
              <a:t/>
            </a:r>
            <a:endParaRPr b="0" sz="1200">
              <a:solidFill>
                <a:srgbClr val="020202"/>
              </a:solidFill>
              <a:latin typeface="Asap"/>
              <a:ea typeface="Asap"/>
              <a:cs typeface="Asap"/>
              <a:sym typeface="Asap"/>
            </a:endParaRPr>
          </a:p>
          <a:p>
            <a:pPr indent="0" lvl="0" marL="0" rtl="0" algn="l">
              <a:spcBef>
                <a:spcPts val="0"/>
              </a:spcBef>
              <a:spcAft>
                <a:spcPts val="0"/>
              </a:spcAft>
              <a:buNone/>
            </a:pPr>
            <a:r>
              <a:t/>
            </a:r>
            <a:endParaRPr b="0" sz="1200">
              <a:solidFill>
                <a:srgbClr val="020202"/>
              </a:solidFill>
              <a:latin typeface="Asap"/>
              <a:ea typeface="Asap"/>
              <a:cs typeface="Asap"/>
              <a:sym typeface="Asap"/>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31" title="NoBubbleBG.gif"/>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356" name="Google Shape;356;p31"/>
          <p:cNvCxnSpPr/>
          <p:nvPr/>
        </p:nvCxnSpPr>
        <p:spPr>
          <a:xfrm>
            <a:off x="155150" y="2361400"/>
            <a:ext cx="0" cy="3231600"/>
          </a:xfrm>
          <a:prstGeom prst="straightConnector1">
            <a:avLst/>
          </a:prstGeom>
          <a:noFill/>
          <a:ln cap="flat" cmpd="sng" w="19050">
            <a:solidFill>
              <a:srgbClr val="A51B2A"/>
            </a:solidFill>
            <a:prstDash val="solid"/>
            <a:round/>
            <a:headEnd len="med" w="med" type="oval"/>
            <a:tailEnd len="med" w="med" type="oval"/>
          </a:ln>
        </p:spPr>
      </p:cxnSp>
      <p:cxnSp>
        <p:nvCxnSpPr>
          <p:cNvPr id="357" name="Google Shape;357;p31"/>
          <p:cNvCxnSpPr/>
          <p:nvPr/>
        </p:nvCxnSpPr>
        <p:spPr>
          <a:xfrm>
            <a:off x="8452200" y="963120"/>
            <a:ext cx="0" cy="8999100"/>
          </a:xfrm>
          <a:prstGeom prst="straightConnector1">
            <a:avLst/>
          </a:prstGeom>
          <a:noFill/>
          <a:ln cap="flat" cmpd="sng" w="19050">
            <a:solidFill>
              <a:srgbClr val="A51B2A"/>
            </a:solidFill>
            <a:prstDash val="solid"/>
            <a:round/>
            <a:headEnd len="med" w="med" type="oval"/>
            <a:tailEnd len="med" w="med" type="diamond"/>
          </a:ln>
        </p:spPr>
      </p:cxnSp>
      <p:cxnSp>
        <p:nvCxnSpPr>
          <p:cNvPr id="358" name="Google Shape;358;p31"/>
          <p:cNvCxnSpPr/>
          <p:nvPr/>
        </p:nvCxnSpPr>
        <p:spPr>
          <a:xfrm>
            <a:off x="8218250" y="-1005725"/>
            <a:ext cx="0" cy="8999100"/>
          </a:xfrm>
          <a:prstGeom prst="straightConnector1">
            <a:avLst/>
          </a:prstGeom>
          <a:noFill/>
          <a:ln cap="flat" cmpd="sng" w="19050">
            <a:solidFill>
              <a:srgbClr val="A51B2A"/>
            </a:solidFill>
            <a:prstDash val="solid"/>
            <a:round/>
            <a:headEnd len="med" w="med" type="none"/>
            <a:tailEnd len="med" w="med" type="oval"/>
          </a:ln>
        </p:spPr>
      </p:cxnSp>
      <p:cxnSp>
        <p:nvCxnSpPr>
          <p:cNvPr id="359" name="Google Shape;359;p31"/>
          <p:cNvCxnSpPr/>
          <p:nvPr/>
        </p:nvCxnSpPr>
        <p:spPr>
          <a:xfrm rot="-5400000">
            <a:off x="-1353900" y="2986275"/>
            <a:ext cx="4068900" cy="3510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360" name="Google Shape;360;p31"/>
          <p:cNvCxnSpPr/>
          <p:nvPr/>
        </p:nvCxnSpPr>
        <p:spPr>
          <a:xfrm flipH="1" rot="-5400000">
            <a:off x="-139350" y="1249400"/>
            <a:ext cx="3725100" cy="501900"/>
          </a:xfrm>
          <a:prstGeom prst="bentConnector3">
            <a:avLst>
              <a:gd fmla="val 50000" name="adj1"/>
            </a:avLst>
          </a:prstGeom>
          <a:noFill/>
          <a:ln cap="flat" cmpd="sng" w="19050">
            <a:solidFill>
              <a:srgbClr val="A51B2A"/>
            </a:solidFill>
            <a:prstDash val="solid"/>
            <a:round/>
            <a:headEnd len="med" w="med" type="none"/>
            <a:tailEnd len="med" w="med" type="diamond"/>
          </a:ln>
        </p:spPr>
      </p:cxnSp>
      <p:sp>
        <p:nvSpPr>
          <p:cNvPr id="361" name="Google Shape;361;p31"/>
          <p:cNvSpPr/>
          <p:nvPr/>
        </p:nvSpPr>
        <p:spPr>
          <a:xfrm>
            <a:off x="916327" y="4613189"/>
            <a:ext cx="184500" cy="184500"/>
          </a:xfrm>
          <a:prstGeom prst="ellipse">
            <a:avLst/>
          </a:prstGeom>
          <a:solidFill>
            <a:srgbClr val="A51B2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2" name="Google Shape;362;p31"/>
          <p:cNvSpPr/>
          <p:nvPr/>
        </p:nvSpPr>
        <p:spPr>
          <a:xfrm>
            <a:off x="8736660" y="4703777"/>
            <a:ext cx="184500" cy="184500"/>
          </a:xfrm>
          <a:prstGeom prst="ellipse">
            <a:avLst/>
          </a:prstGeom>
          <a:solidFill>
            <a:srgbClr val="A51B2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3" name="Google Shape;363;p31"/>
          <p:cNvSpPr/>
          <p:nvPr/>
        </p:nvSpPr>
        <p:spPr>
          <a:xfrm>
            <a:off x="7322305" y="4703777"/>
            <a:ext cx="184500" cy="1845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4" name="Google Shape;364;p31"/>
          <p:cNvSpPr/>
          <p:nvPr/>
        </p:nvSpPr>
        <p:spPr>
          <a:xfrm>
            <a:off x="7328384" y="1340260"/>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txBox="1"/>
          <p:nvPr>
            <p:ph type="ctrTitle"/>
          </p:nvPr>
        </p:nvSpPr>
        <p:spPr>
          <a:xfrm>
            <a:off x="2016150" y="626825"/>
            <a:ext cx="5887800" cy="25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200" u="sng">
                <a:solidFill>
                  <a:srgbClr val="000000"/>
                </a:solidFill>
                <a:latin typeface="Asap"/>
                <a:ea typeface="Asap"/>
                <a:cs typeface="Asap"/>
                <a:sym typeface="Asap"/>
              </a:rPr>
              <a:t>Materialien Dritter</a:t>
            </a:r>
            <a:endParaRPr b="0" sz="1200" u="sng">
              <a:solidFill>
                <a:srgbClr val="000000"/>
              </a:solidFill>
              <a:latin typeface="Asap"/>
              <a:ea typeface="Asap"/>
              <a:cs typeface="Asap"/>
              <a:sym typeface="Asap"/>
            </a:endParaRPr>
          </a:p>
          <a:p>
            <a:pPr indent="0" lvl="0" marL="0" rtl="0" algn="l">
              <a:spcBef>
                <a:spcPts val="0"/>
              </a:spcBef>
              <a:spcAft>
                <a:spcPts val="0"/>
              </a:spcAft>
              <a:buNone/>
            </a:pPr>
            <a:r>
              <a:t/>
            </a:r>
            <a:endParaRPr b="0" sz="1200" u="sng">
              <a:solidFill>
                <a:srgbClr val="000000"/>
              </a:solidFill>
              <a:latin typeface="Asap"/>
              <a:ea typeface="Asap"/>
              <a:cs typeface="Asap"/>
              <a:sym typeface="Asap"/>
            </a:endParaRPr>
          </a:p>
          <a:p>
            <a:pPr indent="0" lvl="0" marL="0" rtl="0" algn="l">
              <a:spcBef>
                <a:spcPts val="0"/>
              </a:spcBef>
              <a:spcAft>
                <a:spcPts val="0"/>
              </a:spcAft>
              <a:buNone/>
            </a:pPr>
            <a:r>
              <a:rPr b="0" lang="en" sz="1200">
                <a:solidFill>
                  <a:srgbClr val="000000"/>
                </a:solidFill>
                <a:latin typeface="Asap"/>
                <a:ea typeface="Asap"/>
                <a:cs typeface="Asap"/>
                <a:sym typeface="Asap"/>
              </a:rPr>
              <a:t>Der Sound „digital life 1“ von soneproject steht unter der Lizenz CC 0</a:t>
            </a:r>
            <a:endParaRPr b="0" sz="1200">
              <a:solidFill>
                <a:srgbClr val="000000"/>
              </a:solidFill>
              <a:latin typeface="Asap"/>
              <a:ea typeface="Asap"/>
              <a:cs typeface="Asap"/>
              <a:sym typeface="Asap"/>
            </a:endParaRPr>
          </a:p>
          <a:p>
            <a:pPr indent="0" lvl="0" marL="0" rtl="0" algn="l">
              <a:spcBef>
                <a:spcPts val="0"/>
              </a:spcBef>
              <a:spcAft>
                <a:spcPts val="0"/>
              </a:spcAft>
              <a:buNone/>
            </a:pPr>
            <a:r>
              <a:rPr b="0" lang="en" sz="1200">
                <a:solidFill>
                  <a:srgbClr val="000000"/>
                </a:solidFill>
                <a:uFill>
                  <a:noFill/>
                </a:uFill>
                <a:latin typeface="Asap"/>
                <a:ea typeface="Asap"/>
                <a:cs typeface="Asap"/>
                <a:sym typeface="Asap"/>
                <a:hlinkClick r:id="rId4">
                  <a:extLst>
                    <a:ext uri="{A12FA001-AC4F-418D-AE19-62706E023703}">
                      <ahyp:hlinkClr val="tx"/>
                    </a:ext>
                  </a:extLst>
                </a:hlinkClick>
              </a:rPr>
              <a:t>https://creativecommons.org/publicdomain/zero/1.0/deed.de</a:t>
            </a:r>
            <a:endParaRPr b="0" sz="1200">
              <a:solidFill>
                <a:srgbClr val="000000"/>
              </a:solidFill>
              <a:latin typeface="Asap"/>
              <a:ea typeface="Asap"/>
              <a:cs typeface="Asap"/>
              <a:sym typeface="Asap"/>
            </a:endParaRPr>
          </a:p>
          <a:p>
            <a:pPr indent="0" lvl="0" marL="0" rtl="0" algn="l">
              <a:spcBef>
                <a:spcPts val="0"/>
              </a:spcBef>
              <a:spcAft>
                <a:spcPts val="0"/>
              </a:spcAft>
              <a:buNone/>
            </a:pPr>
            <a:r>
              <a:rPr b="0" lang="en" sz="1200">
                <a:solidFill>
                  <a:srgbClr val="000000"/>
                </a:solidFill>
                <a:latin typeface="Asap"/>
                <a:ea typeface="Asap"/>
                <a:cs typeface="Asap"/>
                <a:sym typeface="Asap"/>
              </a:rPr>
              <a:t>Via freesound.org (</a:t>
            </a:r>
            <a:r>
              <a:rPr b="0" lang="en" sz="1200">
                <a:solidFill>
                  <a:srgbClr val="000000"/>
                </a:solidFill>
                <a:uFill>
                  <a:noFill/>
                </a:uFill>
                <a:latin typeface="Asap"/>
                <a:ea typeface="Asap"/>
                <a:cs typeface="Asap"/>
                <a:sym typeface="Asap"/>
                <a:hlinkClick r:id="rId5">
                  <a:extLst>
                    <a:ext uri="{A12FA001-AC4F-418D-AE19-62706E023703}">
                      <ahyp:hlinkClr val="tx"/>
                    </a:ext>
                  </a:extLst>
                </a:hlinkClick>
              </a:rPr>
              <a:t>https://freesound.org/people/soneproject/sounds/244356/</a:t>
            </a:r>
            <a:r>
              <a:rPr b="0" lang="en" sz="1200">
                <a:solidFill>
                  <a:srgbClr val="000000"/>
                </a:solidFill>
                <a:latin typeface="Asap"/>
                <a:ea typeface="Asap"/>
                <a:cs typeface="Asap"/>
                <a:sym typeface="Asap"/>
              </a:rPr>
              <a:t>)</a:t>
            </a:r>
            <a:endParaRPr b="0" sz="1200">
              <a:solidFill>
                <a:srgbClr val="000000"/>
              </a:solidFill>
              <a:latin typeface="Asap"/>
              <a:ea typeface="Asap"/>
              <a:cs typeface="Asap"/>
              <a:sym typeface="Asap"/>
            </a:endParaRPr>
          </a:p>
          <a:p>
            <a:pPr indent="0" lvl="0" marL="0" rtl="0" algn="l">
              <a:spcBef>
                <a:spcPts val="0"/>
              </a:spcBef>
              <a:spcAft>
                <a:spcPts val="0"/>
              </a:spcAft>
              <a:buNone/>
            </a:pPr>
            <a:r>
              <a:t/>
            </a:r>
            <a:endParaRPr b="0" sz="1200">
              <a:solidFill>
                <a:srgbClr val="000000"/>
              </a:solidFill>
              <a:latin typeface="Asap"/>
              <a:ea typeface="Asap"/>
              <a:cs typeface="Asap"/>
              <a:sym typeface="Asap"/>
            </a:endParaRPr>
          </a:p>
          <a:p>
            <a:pPr indent="0" lvl="0" marL="0" rtl="0" algn="l">
              <a:spcBef>
                <a:spcPts val="0"/>
              </a:spcBef>
              <a:spcAft>
                <a:spcPts val="0"/>
              </a:spcAft>
              <a:buNone/>
            </a:pPr>
            <a:r>
              <a:rPr b="0" lang="en" sz="1200">
                <a:solidFill>
                  <a:srgbClr val="000000"/>
                </a:solidFill>
                <a:latin typeface="Asap"/>
                <a:ea typeface="Asap"/>
                <a:cs typeface="Asap"/>
                <a:sym typeface="Asap"/>
              </a:rPr>
              <a:t>Der Sound „Magic Stars Retro Sparkle“ von smokinghotdog steht unter der </a:t>
            </a:r>
            <a:endParaRPr b="0" sz="1200">
              <a:solidFill>
                <a:srgbClr val="000000"/>
              </a:solidFill>
              <a:latin typeface="Asap"/>
              <a:ea typeface="Asap"/>
              <a:cs typeface="Asap"/>
              <a:sym typeface="Asap"/>
            </a:endParaRPr>
          </a:p>
          <a:p>
            <a:pPr indent="0" lvl="0" marL="0" rtl="0" algn="l">
              <a:spcBef>
                <a:spcPts val="0"/>
              </a:spcBef>
              <a:spcAft>
                <a:spcPts val="0"/>
              </a:spcAft>
              <a:buNone/>
            </a:pPr>
            <a:r>
              <a:rPr b="0" lang="en" sz="1200">
                <a:solidFill>
                  <a:srgbClr val="000000"/>
                </a:solidFill>
                <a:latin typeface="Asap"/>
                <a:ea typeface="Asap"/>
                <a:cs typeface="Asap"/>
                <a:sym typeface="Asap"/>
              </a:rPr>
              <a:t>Lizenz CC 0 </a:t>
            </a:r>
            <a:r>
              <a:rPr b="0" lang="en" sz="1200">
                <a:solidFill>
                  <a:srgbClr val="000000"/>
                </a:solidFill>
                <a:uFill>
                  <a:noFill/>
                </a:uFill>
                <a:latin typeface="Asap"/>
                <a:ea typeface="Asap"/>
                <a:cs typeface="Asap"/>
                <a:sym typeface="Asap"/>
                <a:hlinkClick r:id="rId6">
                  <a:extLst>
                    <a:ext uri="{A12FA001-AC4F-418D-AE19-62706E023703}">
                      <ahyp:hlinkClr val="tx"/>
                    </a:ext>
                  </a:extLst>
                </a:hlinkClick>
              </a:rPr>
              <a:t>https://creativecommons.org/publicdomain/zero/1.0/deed.de</a:t>
            </a:r>
            <a:endParaRPr b="0" sz="1200">
              <a:solidFill>
                <a:srgbClr val="000000"/>
              </a:solidFill>
              <a:latin typeface="Asap"/>
              <a:ea typeface="Asap"/>
              <a:cs typeface="Asap"/>
              <a:sym typeface="Asap"/>
            </a:endParaRPr>
          </a:p>
          <a:p>
            <a:pPr indent="0" lvl="0" marL="0" rtl="0" algn="l">
              <a:spcBef>
                <a:spcPts val="0"/>
              </a:spcBef>
              <a:spcAft>
                <a:spcPts val="0"/>
              </a:spcAft>
              <a:buNone/>
            </a:pPr>
            <a:r>
              <a:rPr b="0" lang="en" sz="1200">
                <a:solidFill>
                  <a:srgbClr val="000000"/>
                </a:solidFill>
                <a:latin typeface="Asap"/>
                <a:ea typeface="Asap"/>
                <a:cs typeface="Asap"/>
                <a:sym typeface="Asap"/>
              </a:rPr>
              <a:t>Via freesound.org (</a:t>
            </a:r>
            <a:r>
              <a:rPr b="0" lang="en" sz="1200">
                <a:solidFill>
                  <a:srgbClr val="000000"/>
                </a:solidFill>
                <a:uFill>
                  <a:noFill/>
                </a:uFill>
                <a:latin typeface="Asap"/>
                <a:ea typeface="Asap"/>
                <a:cs typeface="Asap"/>
                <a:sym typeface="Asap"/>
                <a:hlinkClick r:id="rId7">
                  <a:extLst>
                    <a:ext uri="{A12FA001-AC4F-418D-AE19-62706E023703}">
                      <ahyp:hlinkClr val="tx"/>
                    </a:ext>
                  </a:extLst>
                </a:hlinkClick>
              </a:rPr>
              <a:t>https://freesound.org/people/smokinghotdog/sounds/584244/</a:t>
            </a:r>
            <a:r>
              <a:rPr b="0" lang="en" sz="1200">
                <a:solidFill>
                  <a:srgbClr val="000000"/>
                </a:solidFill>
                <a:latin typeface="Asap"/>
                <a:ea typeface="Asap"/>
                <a:cs typeface="Asap"/>
                <a:sym typeface="Asap"/>
              </a:rPr>
              <a:t>)</a:t>
            </a:r>
            <a:endParaRPr b="0" sz="1200">
              <a:solidFill>
                <a:srgbClr val="000000"/>
              </a:solidFill>
              <a:latin typeface="Asap"/>
              <a:ea typeface="Asap"/>
              <a:cs typeface="Asap"/>
              <a:sym typeface="Asap"/>
            </a:endParaRPr>
          </a:p>
          <a:p>
            <a:pPr indent="0" lvl="0" marL="0" rtl="0" algn="l">
              <a:spcBef>
                <a:spcPts val="0"/>
              </a:spcBef>
              <a:spcAft>
                <a:spcPts val="0"/>
              </a:spcAft>
              <a:buNone/>
            </a:pPr>
            <a:r>
              <a:t/>
            </a:r>
            <a:endParaRPr b="0" sz="1200">
              <a:solidFill>
                <a:srgbClr val="000000"/>
              </a:solidFill>
              <a:latin typeface="Asap"/>
              <a:ea typeface="Asap"/>
              <a:cs typeface="Asap"/>
              <a:sym typeface="Asap"/>
            </a:endParaRPr>
          </a:p>
          <a:p>
            <a:pPr indent="0" lvl="0" marL="0" rtl="0" algn="l">
              <a:spcBef>
                <a:spcPts val="0"/>
              </a:spcBef>
              <a:spcAft>
                <a:spcPts val="0"/>
              </a:spcAft>
              <a:buNone/>
            </a:pPr>
            <a:r>
              <a:rPr b="0" lang="en" sz="1200">
                <a:solidFill>
                  <a:srgbClr val="000000"/>
                </a:solidFill>
                <a:latin typeface="Asap"/>
                <a:ea typeface="Asap"/>
                <a:cs typeface="Asap"/>
                <a:sym typeface="Asap"/>
              </a:rPr>
              <a:t>Der Sound „writing - chalk - center 01.wav“ von Anthousai steht unter der Lizenz CC 0 </a:t>
            </a:r>
            <a:r>
              <a:rPr b="0" lang="en" sz="1200">
                <a:solidFill>
                  <a:srgbClr val="000000"/>
                </a:solidFill>
                <a:uFill>
                  <a:noFill/>
                </a:uFill>
                <a:latin typeface="Asap"/>
                <a:ea typeface="Asap"/>
                <a:cs typeface="Asap"/>
                <a:sym typeface="Asap"/>
                <a:hlinkClick r:id="rId8">
                  <a:extLst>
                    <a:ext uri="{A12FA001-AC4F-418D-AE19-62706E023703}">
                      <ahyp:hlinkClr val="tx"/>
                    </a:ext>
                  </a:extLst>
                </a:hlinkClick>
              </a:rPr>
              <a:t>https://creativecommons.org/publicdomain/zero/1.0/deed.de</a:t>
            </a:r>
            <a:endParaRPr b="0" sz="1200">
              <a:solidFill>
                <a:srgbClr val="000000"/>
              </a:solidFill>
              <a:latin typeface="Asap"/>
              <a:ea typeface="Asap"/>
              <a:cs typeface="Asap"/>
              <a:sym typeface="Asap"/>
            </a:endParaRPr>
          </a:p>
          <a:p>
            <a:pPr indent="0" lvl="0" marL="0" rtl="0" algn="l">
              <a:spcBef>
                <a:spcPts val="0"/>
              </a:spcBef>
              <a:spcAft>
                <a:spcPts val="0"/>
              </a:spcAft>
              <a:buNone/>
            </a:pPr>
            <a:r>
              <a:rPr b="0" lang="en" sz="1200">
                <a:solidFill>
                  <a:srgbClr val="000000"/>
                </a:solidFill>
                <a:latin typeface="Asap"/>
                <a:ea typeface="Asap"/>
                <a:cs typeface="Asap"/>
                <a:sym typeface="Asap"/>
              </a:rPr>
              <a:t>Via freesound.org (https://freesound.org/people/Anthousai/sounds/398491/)</a:t>
            </a:r>
            <a:endParaRPr b="0" sz="1200">
              <a:solidFill>
                <a:srgbClr val="000000"/>
              </a:solidFill>
              <a:latin typeface="Asap"/>
              <a:ea typeface="Asap"/>
              <a:cs typeface="Asap"/>
              <a:sym typeface="Asap"/>
            </a:endParaRPr>
          </a:p>
        </p:txBody>
      </p:sp>
      <p:sp>
        <p:nvSpPr>
          <p:cNvPr id="366" name="Google Shape;366;p31"/>
          <p:cNvSpPr/>
          <p:nvPr/>
        </p:nvSpPr>
        <p:spPr>
          <a:xfrm>
            <a:off x="7657352" y="626817"/>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A51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70" name="Shape 370"/>
        <p:cNvGrpSpPr/>
        <p:nvPr/>
      </p:nvGrpSpPr>
      <p:grpSpPr>
        <a:xfrm>
          <a:off x="0" y="0"/>
          <a:ext cx="0" cy="0"/>
          <a:chOff x="0" y="0"/>
          <a:chExt cx="0" cy="0"/>
        </a:xfrm>
      </p:grpSpPr>
      <p:pic>
        <p:nvPicPr>
          <p:cNvPr id="371" name="Google Shape;371;p32"/>
          <p:cNvPicPr preferRelativeResize="0"/>
          <p:nvPr/>
        </p:nvPicPr>
        <p:blipFill>
          <a:blip r:embed="rId3">
            <a:alphaModFix/>
          </a:blip>
          <a:stretch>
            <a:fillRect/>
          </a:stretch>
        </p:blipFill>
        <p:spPr>
          <a:xfrm flipH="1">
            <a:off x="0" y="0"/>
            <a:ext cx="9144000" cy="5143500"/>
          </a:xfrm>
          <a:prstGeom prst="rect">
            <a:avLst/>
          </a:prstGeom>
          <a:noFill/>
          <a:ln>
            <a:noFill/>
          </a:ln>
        </p:spPr>
      </p:pic>
      <p:sp>
        <p:nvSpPr>
          <p:cNvPr id="372" name="Google Shape;372;p32"/>
          <p:cNvSpPr/>
          <p:nvPr/>
        </p:nvSpPr>
        <p:spPr>
          <a:xfrm rot="-3497961">
            <a:off x="7911536" y="419906"/>
            <a:ext cx="246446" cy="24644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A51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rot="-3497969">
            <a:off x="8635752" y="628435"/>
            <a:ext cx="181103" cy="18110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rot="-1395265">
            <a:off x="8112729" y="4465636"/>
            <a:ext cx="206058" cy="20605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A51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rot="-1395241">
            <a:off x="8420812" y="4281827"/>
            <a:ext cx="139886" cy="13988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A51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2091075" y="514950"/>
            <a:ext cx="5368500" cy="1500900"/>
          </a:xfrm>
          <a:prstGeom prst="wedgeRectCallout">
            <a:avLst>
              <a:gd fmla="val -34015" name="adj1"/>
              <a:gd fmla="val 96675" name="adj2"/>
            </a:avLst>
          </a:prstGeom>
          <a:solidFill>
            <a:schemeClr val="accent4"/>
          </a:solidFill>
          <a:ln cap="flat" cmpd="sng" w="19050">
            <a:solidFill>
              <a:srgbClr val="A51B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7" name="Google Shape;377;p32"/>
          <p:cNvSpPr txBox="1"/>
          <p:nvPr>
            <p:ph idx="4294967295" type="title"/>
          </p:nvPr>
        </p:nvSpPr>
        <p:spPr>
          <a:xfrm>
            <a:off x="1978000" y="748875"/>
            <a:ext cx="5651100" cy="15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latin typeface="Asap"/>
                <a:ea typeface="Asap"/>
                <a:cs typeface="Asap"/>
                <a:sym typeface="Asap"/>
              </a:rPr>
              <a:t>Fun Fact</a:t>
            </a:r>
            <a:endParaRPr sz="4900">
              <a:latin typeface="Asap"/>
              <a:ea typeface="Asap"/>
              <a:cs typeface="Asap"/>
              <a:sym typeface="Asap"/>
            </a:endParaRPr>
          </a:p>
        </p:txBody>
      </p:sp>
      <p:grpSp>
        <p:nvGrpSpPr>
          <p:cNvPr id="378" name="Google Shape;378;p32"/>
          <p:cNvGrpSpPr/>
          <p:nvPr/>
        </p:nvGrpSpPr>
        <p:grpSpPr>
          <a:xfrm>
            <a:off x="974339" y="1784554"/>
            <a:ext cx="3077275" cy="3317672"/>
            <a:chOff x="7789214" y="1726379"/>
            <a:chExt cx="3077275" cy="3317672"/>
          </a:xfrm>
        </p:grpSpPr>
        <p:pic>
          <p:nvPicPr>
            <p:cNvPr id="379" name="Google Shape;379;p32"/>
            <p:cNvPicPr preferRelativeResize="0"/>
            <p:nvPr/>
          </p:nvPicPr>
          <p:blipFill>
            <a:blip r:embed="rId4">
              <a:alphaModFix/>
            </a:blip>
            <a:stretch>
              <a:fillRect/>
            </a:stretch>
          </p:blipFill>
          <p:spPr>
            <a:xfrm>
              <a:off x="8080700" y="2856900"/>
              <a:ext cx="1415024" cy="2187151"/>
            </a:xfrm>
            <a:prstGeom prst="rect">
              <a:avLst/>
            </a:prstGeom>
            <a:noFill/>
            <a:ln>
              <a:noFill/>
            </a:ln>
          </p:spPr>
        </p:pic>
        <p:pic>
          <p:nvPicPr>
            <p:cNvPr id="380" name="Google Shape;380;p32"/>
            <p:cNvPicPr preferRelativeResize="0"/>
            <p:nvPr/>
          </p:nvPicPr>
          <p:blipFill>
            <a:blip r:embed="rId5">
              <a:alphaModFix/>
            </a:blip>
            <a:stretch>
              <a:fillRect/>
            </a:stretch>
          </p:blipFill>
          <p:spPr>
            <a:xfrm>
              <a:off x="7789214" y="1726379"/>
              <a:ext cx="3077275" cy="2307951"/>
            </a:xfrm>
            <a:prstGeom prst="rect">
              <a:avLst/>
            </a:prstGeom>
            <a:noFill/>
            <a:ln>
              <a:noFill/>
            </a:ln>
          </p:spPr>
        </p:pic>
      </p:grpSp>
    </p:spTree>
  </p:cSld>
  <p:clrMapOvr>
    <a:masterClrMapping/>
  </p:clrMapOvr>
  <mc:AlternateContent>
    <mc:Choice Requires="p14">
      <p:transition spd="med" p14:dur="600">
        <p:push/>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3" title="NoBubbleBG.gif"/>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386" name="Google Shape;386;p33"/>
          <p:cNvCxnSpPr/>
          <p:nvPr/>
        </p:nvCxnSpPr>
        <p:spPr>
          <a:xfrm flipH="1">
            <a:off x="187850" y="885073"/>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387" name="Google Shape;387;p33"/>
          <p:cNvSpPr txBox="1"/>
          <p:nvPr>
            <p:ph idx="4294967295" type="title"/>
          </p:nvPr>
        </p:nvSpPr>
        <p:spPr>
          <a:xfrm>
            <a:off x="262575" y="410125"/>
            <a:ext cx="896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Asap"/>
                <a:ea typeface="Asap"/>
                <a:cs typeface="Asap"/>
                <a:sym typeface="Asap"/>
              </a:rPr>
              <a:t>Fun Fact</a:t>
            </a:r>
            <a:endParaRPr sz="2300">
              <a:latin typeface="Asap"/>
              <a:ea typeface="Asap"/>
              <a:cs typeface="Asap"/>
              <a:sym typeface="Asap"/>
            </a:endParaRPr>
          </a:p>
        </p:txBody>
      </p:sp>
      <p:pic>
        <p:nvPicPr>
          <p:cNvPr id="388" name="Google Shape;388;p33"/>
          <p:cNvPicPr preferRelativeResize="0"/>
          <p:nvPr/>
        </p:nvPicPr>
        <p:blipFill>
          <a:blip r:embed="rId4">
            <a:alphaModFix/>
          </a:blip>
          <a:stretch>
            <a:fillRect/>
          </a:stretch>
        </p:blipFill>
        <p:spPr>
          <a:xfrm>
            <a:off x="2665400" y="1023900"/>
            <a:ext cx="3813199" cy="3813199"/>
          </a:xfrm>
          <a:prstGeom prst="rect">
            <a:avLst/>
          </a:prstGeom>
          <a:noFill/>
          <a:ln>
            <a:noFill/>
          </a:ln>
        </p:spPr>
      </p:pic>
    </p:spTree>
  </p:cSld>
  <p:clrMapOvr>
    <a:masterClrMapping/>
  </p:clrMapOvr>
  <mc:AlternateContent>
    <mc:Choice Requires="p14">
      <p:transition spd="med" p14:dur="600">
        <p:push/>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7"/>
          <p:cNvSpPr/>
          <p:nvPr/>
        </p:nvSpPr>
        <p:spPr>
          <a:xfrm>
            <a:off x="6673852" y="3282471"/>
            <a:ext cx="3525767" cy="3525767"/>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E2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p:nvPr/>
        </p:nvSpPr>
        <p:spPr>
          <a:xfrm>
            <a:off x="419098" y="1996040"/>
            <a:ext cx="1826700" cy="615000"/>
          </a:xfrm>
          <a:prstGeom prst="roundRect">
            <a:avLst>
              <a:gd fmla="val 50000" name="adj"/>
            </a:avLst>
          </a:prstGeom>
          <a:solidFill>
            <a:srgbClr val="801F1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rgbClr val="FFFFFF"/>
                </a:solidFill>
                <a:latin typeface="Asap SemiBold"/>
                <a:ea typeface="Asap SemiBold"/>
                <a:cs typeface="Asap SemiBold"/>
                <a:sym typeface="Asap SemiBold"/>
              </a:rPr>
              <a:t>Eingaben/Fragen stellen</a:t>
            </a:r>
            <a:endParaRPr sz="1300">
              <a:solidFill>
                <a:srgbClr val="FFFFFF"/>
              </a:solidFill>
              <a:latin typeface="Asap SemiBold"/>
              <a:ea typeface="Asap SemiBold"/>
              <a:cs typeface="Asap SemiBold"/>
              <a:sym typeface="Asap SemiBold"/>
            </a:endParaRPr>
          </a:p>
        </p:txBody>
      </p:sp>
      <p:sp>
        <p:nvSpPr>
          <p:cNvPr id="34" name="Google Shape;34;p7"/>
          <p:cNvSpPr txBox="1"/>
          <p:nvPr>
            <p:ph idx="4294967295" type="title"/>
          </p:nvPr>
        </p:nvSpPr>
        <p:spPr>
          <a:xfrm>
            <a:off x="424400" y="-10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sap"/>
                <a:ea typeface="Asap"/>
                <a:cs typeface="Asap"/>
                <a:sym typeface="Asap"/>
              </a:rPr>
              <a:t>WORUM GEHT ES </a:t>
            </a:r>
            <a:br>
              <a:rPr lang="en">
                <a:latin typeface="Asap"/>
                <a:ea typeface="Asap"/>
                <a:cs typeface="Asap"/>
                <a:sym typeface="Asap"/>
              </a:rPr>
            </a:br>
            <a:r>
              <a:rPr lang="en">
                <a:latin typeface="Asap"/>
                <a:ea typeface="Asap"/>
                <a:cs typeface="Asap"/>
                <a:sym typeface="Asap"/>
              </a:rPr>
              <a:t>IN DIESEM VIDEO?</a:t>
            </a:r>
            <a:endParaRPr>
              <a:latin typeface="Asap"/>
              <a:ea typeface="Asap"/>
              <a:cs typeface="Asap"/>
              <a:sym typeface="Asap"/>
            </a:endParaRPr>
          </a:p>
        </p:txBody>
      </p:sp>
      <p:cxnSp>
        <p:nvCxnSpPr>
          <p:cNvPr id="35" name="Google Shape;35;p7"/>
          <p:cNvCxnSpPr/>
          <p:nvPr/>
        </p:nvCxnSpPr>
        <p:spPr>
          <a:xfrm flipH="1">
            <a:off x="-1038298" y="1113673"/>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36" name="Google Shape;36;p7"/>
          <p:cNvSpPr/>
          <p:nvPr/>
        </p:nvSpPr>
        <p:spPr>
          <a:xfrm>
            <a:off x="1375824" y="1252649"/>
            <a:ext cx="1826700" cy="615000"/>
          </a:xfrm>
          <a:prstGeom prst="roundRect">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sap SemiBold"/>
                <a:ea typeface="Asap SemiBold"/>
                <a:cs typeface="Asap SemiBold"/>
                <a:sym typeface="Asap SemiBold"/>
              </a:rPr>
              <a:t>Prompting</a:t>
            </a:r>
            <a:endParaRPr sz="1300">
              <a:solidFill>
                <a:srgbClr val="FFFFFF"/>
              </a:solidFill>
              <a:latin typeface="Asap SemiBold"/>
              <a:ea typeface="Asap SemiBold"/>
              <a:cs typeface="Asap SemiBold"/>
              <a:sym typeface="Asap SemiBold"/>
            </a:endParaRPr>
          </a:p>
        </p:txBody>
      </p:sp>
      <p:sp>
        <p:nvSpPr>
          <p:cNvPr id="37" name="Google Shape;37;p7"/>
          <p:cNvSpPr/>
          <p:nvPr/>
        </p:nvSpPr>
        <p:spPr>
          <a:xfrm>
            <a:off x="2399551" y="3396000"/>
            <a:ext cx="1826700" cy="6150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rgbClr val="FFFFFF"/>
                </a:solidFill>
                <a:latin typeface="Asap SemiBold"/>
                <a:ea typeface="Asap SemiBold"/>
                <a:cs typeface="Asap SemiBold"/>
                <a:sym typeface="Asap SemiBold"/>
              </a:rPr>
              <a:t>Verwaltungs-</a:t>
            </a:r>
            <a:endParaRPr sz="1300">
              <a:solidFill>
                <a:srgbClr val="FFFFFF"/>
              </a:solidFill>
              <a:latin typeface="Asap SemiBold"/>
              <a:ea typeface="Asap SemiBold"/>
              <a:cs typeface="Asap SemiBold"/>
              <a:sym typeface="Asap SemiBold"/>
            </a:endParaRPr>
          </a:p>
          <a:p>
            <a:pPr indent="0" lvl="0" marL="0" rtl="0" algn="ctr">
              <a:spcBef>
                <a:spcPts val="0"/>
              </a:spcBef>
              <a:spcAft>
                <a:spcPts val="0"/>
              </a:spcAft>
              <a:buNone/>
            </a:pPr>
            <a:r>
              <a:rPr lang="en" sz="1300">
                <a:solidFill>
                  <a:srgbClr val="FFFFFF"/>
                </a:solidFill>
                <a:latin typeface="Asap SemiBold"/>
                <a:ea typeface="Asap SemiBold"/>
                <a:cs typeface="Asap SemiBold"/>
                <a:sym typeface="Asap SemiBold"/>
              </a:rPr>
              <a:t>mitarbeitende</a:t>
            </a:r>
            <a:endParaRPr sz="1300">
              <a:solidFill>
                <a:srgbClr val="FFFFFF"/>
              </a:solidFill>
              <a:latin typeface="Asap SemiBold"/>
              <a:ea typeface="Asap SemiBold"/>
              <a:cs typeface="Asap SemiBold"/>
              <a:sym typeface="Asap SemiBold"/>
            </a:endParaRPr>
          </a:p>
        </p:txBody>
      </p:sp>
      <p:sp>
        <p:nvSpPr>
          <p:cNvPr id="38" name="Google Shape;38;p7"/>
          <p:cNvSpPr/>
          <p:nvPr/>
        </p:nvSpPr>
        <p:spPr>
          <a:xfrm>
            <a:off x="6751374" y="3399695"/>
            <a:ext cx="1826700" cy="6150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rgbClr val="FFFFFF"/>
                </a:solidFill>
                <a:latin typeface="Asap SemiBold"/>
                <a:ea typeface="Asap SemiBold"/>
                <a:cs typeface="Asap SemiBold"/>
                <a:sym typeface="Asap SemiBold"/>
              </a:rPr>
              <a:t>Chancen/Risiken</a:t>
            </a:r>
            <a:endParaRPr sz="1300">
              <a:solidFill>
                <a:srgbClr val="FFFFFF"/>
              </a:solidFill>
              <a:latin typeface="Asap SemiBold"/>
              <a:ea typeface="Asap SemiBold"/>
              <a:cs typeface="Asap SemiBold"/>
              <a:sym typeface="Asap SemiBold"/>
            </a:endParaRPr>
          </a:p>
        </p:txBody>
      </p:sp>
      <p:sp>
        <p:nvSpPr>
          <p:cNvPr id="39" name="Google Shape;39;p7"/>
          <p:cNvSpPr/>
          <p:nvPr/>
        </p:nvSpPr>
        <p:spPr>
          <a:xfrm>
            <a:off x="4791625" y="2698202"/>
            <a:ext cx="1826700" cy="6150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sap SemiBold"/>
                <a:ea typeface="Asap SemiBold"/>
                <a:cs typeface="Asap SemiBold"/>
                <a:sym typeface="Asap SemiBold"/>
              </a:rPr>
              <a:t>Funktionsweise KI-Textgeneratoren</a:t>
            </a:r>
            <a:endParaRPr sz="1300">
              <a:solidFill>
                <a:srgbClr val="FFFFFF"/>
              </a:solidFill>
              <a:latin typeface="Asap SemiBold"/>
              <a:ea typeface="Asap SemiBold"/>
              <a:cs typeface="Asap SemiBold"/>
              <a:sym typeface="Asap SemiBold"/>
            </a:endParaRPr>
          </a:p>
        </p:txBody>
      </p:sp>
      <p:sp>
        <p:nvSpPr>
          <p:cNvPr id="40" name="Google Shape;40;p7"/>
          <p:cNvSpPr/>
          <p:nvPr/>
        </p:nvSpPr>
        <p:spPr>
          <a:xfrm>
            <a:off x="419100" y="3396000"/>
            <a:ext cx="1826700" cy="6150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rgbClr val="FFFFFF"/>
                </a:solidFill>
                <a:latin typeface="Asap SemiBold"/>
                <a:ea typeface="Asap SemiBold"/>
                <a:cs typeface="Asap SemiBold"/>
                <a:sym typeface="Asap SemiBold"/>
              </a:rPr>
              <a:t>Lehrkräfte</a:t>
            </a:r>
            <a:endParaRPr sz="1300">
              <a:solidFill>
                <a:srgbClr val="FFFFFF"/>
              </a:solidFill>
              <a:latin typeface="Asap SemiBold"/>
              <a:ea typeface="Asap SemiBold"/>
              <a:cs typeface="Asap SemiBold"/>
              <a:sym typeface="Asap SemiBold"/>
            </a:endParaRPr>
          </a:p>
        </p:txBody>
      </p:sp>
      <p:sp>
        <p:nvSpPr>
          <p:cNvPr id="41" name="Google Shape;41;p7"/>
          <p:cNvSpPr/>
          <p:nvPr/>
        </p:nvSpPr>
        <p:spPr>
          <a:xfrm>
            <a:off x="5455372" y="1247461"/>
            <a:ext cx="2374800" cy="6150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rgbClr val="FFFFFF"/>
                </a:solidFill>
                <a:latin typeface="Asap SemiBold"/>
                <a:ea typeface="Asap SemiBold"/>
                <a:cs typeface="Asap SemiBold"/>
                <a:sym typeface="Asap SemiBold"/>
              </a:rPr>
              <a:t>grundlegendes Verständnis</a:t>
            </a:r>
            <a:endParaRPr sz="1300">
              <a:solidFill>
                <a:srgbClr val="FFFFFF"/>
              </a:solidFill>
              <a:latin typeface="Asap SemiBold"/>
              <a:ea typeface="Asap SemiBold"/>
              <a:cs typeface="Asap SemiBold"/>
              <a:sym typeface="Asap SemiBold"/>
            </a:endParaRPr>
          </a:p>
        </p:txBody>
      </p:sp>
      <p:sp>
        <p:nvSpPr>
          <p:cNvPr id="42" name="Google Shape;42;p7"/>
          <p:cNvSpPr/>
          <p:nvPr/>
        </p:nvSpPr>
        <p:spPr>
          <a:xfrm>
            <a:off x="4791625" y="1992956"/>
            <a:ext cx="1826700" cy="6150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sap SemiBold"/>
                <a:ea typeface="Asap SemiBold"/>
                <a:cs typeface="Asap SemiBold"/>
                <a:sym typeface="Asap SemiBold"/>
              </a:rPr>
              <a:t>praktische Beispiele</a:t>
            </a:r>
            <a:endParaRPr sz="1300">
              <a:solidFill>
                <a:srgbClr val="FFFFFF"/>
              </a:solidFill>
              <a:latin typeface="Asap SemiBold"/>
              <a:ea typeface="Asap SemiBold"/>
              <a:cs typeface="Asap SemiBold"/>
              <a:sym typeface="Asap SemiBold"/>
            </a:endParaRPr>
          </a:p>
        </p:txBody>
      </p:sp>
      <p:sp>
        <p:nvSpPr>
          <p:cNvPr id="43" name="Google Shape;43;p7"/>
          <p:cNvSpPr/>
          <p:nvPr/>
        </p:nvSpPr>
        <p:spPr>
          <a:xfrm>
            <a:off x="6758900" y="1992956"/>
            <a:ext cx="1826700" cy="6150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sap SemiBold"/>
                <a:ea typeface="Asap SemiBold"/>
                <a:cs typeface="Asap SemiBold"/>
                <a:sym typeface="Asap SemiBold"/>
              </a:rPr>
              <a:t>ethische Fragestellungen</a:t>
            </a:r>
            <a:endParaRPr sz="1300">
              <a:solidFill>
                <a:srgbClr val="FFFFFF"/>
              </a:solidFill>
              <a:latin typeface="Asap SemiBold"/>
              <a:ea typeface="Asap SemiBold"/>
              <a:cs typeface="Asap SemiBold"/>
              <a:sym typeface="Asap SemiBold"/>
            </a:endParaRPr>
          </a:p>
        </p:txBody>
      </p:sp>
      <p:sp>
        <p:nvSpPr>
          <p:cNvPr id="44" name="Google Shape;44;p7"/>
          <p:cNvSpPr/>
          <p:nvPr/>
        </p:nvSpPr>
        <p:spPr>
          <a:xfrm>
            <a:off x="2399550" y="2006405"/>
            <a:ext cx="1826700" cy="615000"/>
          </a:xfrm>
          <a:prstGeom prst="roundRect">
            <a:avLst>
              <a:gd fmla="val 50000" name="adj"/>
            </a:avLst>
          </a:prstGeom>
          <a:solidFill>
            <a:srgbClr val="801F1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rgbClr val="FFFFFF"/>
                </a:solidFill>
                <a:latin typeface="Asap SemiBold"/>
                <a:ea typeface="Asap SemiBold"/>
                <a:cs typeface="Asap SemiBold"/>
                <a:sym typeface="Asap SemiBold"/>
              </a:rPr>
              <a:t>hilfreiche Antworten </a:t>
            </a:r>
            <a:r>
              <a:rPr lang="en" sz="1300">
                <a:solidFill>
                  <a:schemeClr val="accent5"/>
                </a:solidFill>
                <a:latin typeface="Asap SemiBold"/>
                <a:ea typeface="Asap SemiBold"/>
                <a:cs typeface="Asap SemiBold"/>
                <a:sym typeface="Asap SemiBold"/>
              </a:rPr>
              <a:t>erhalten</a:t>
            </a:r>
            <a:endParaRPr sz="1300">
              <a:solidFill>
                <a:srgbClr val="FFFFFF"/>
              </a:solidFill>
              <a:latin typeface="Asap SemiBold"/>
              <a:ea typeface="Asap SemiBold"/>
              <a:cs typeface="Asap SemiBold"/>
              <a:sym typeface="Asap SemiBold"/>
            </a:endParaRPr>
          </a:p>
        </p:txBody>
      </p:sp>
      <p:sp>
        <p:nvSpPr>
          <p:cNvPr id="45" name="Google Shape;45;p7"/>
          <p:cNvSpPr/>
          <p:nvPr/>
        </p:nvSpPr>
        <p:spPr>
          <a:xfrm>
            <a:off x="6751380" y="2698189"/>
            <a:ext cx="1826700" cy="6150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sap SemiBold"/>
                <a:ea typeface="Asap SemiBold"/>
                <a:cs typeface="Asap SemiBold"/>
                <a:sym typeface="Asap SemiBold"/>
              </a:rPr>
              <a:t>Erstellung von Prompts</a:t>
            </a:r>
            <a:endParaRPr sz="1300">
              <a:solidFill>
                <a:srgbClr val="FFFFFF"/>
              </a:solidFill>
              <a:latin typeface="Asap SemiBold"/>
              <a:ea typeface="Asap SemiBold"/>
              <a:cs typeface="Asap SemiBold"/>
              <a:sym typeface="Asap SemiBold"/>
            </a:endParaRPr>
          </a:p>
        </p:txBody>
      </p:sp>
      <p:sp>
        <p:nvSpPr>
          <p:cNvPr id="46" name="Google Shape;46;p7"/>
          <p:cNvSpPr/>
          <p:nvPr/>
        </p:nvSpPr>
        <p:spPr>
          <a:xfrm>
            <a:off x="4791625" y="3399696"/>
            <a:ext cx="1826700" cy="6150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sap SemiBold"/>
                <a:ea typeface="Asap SemiBold"/>
                <a:cs typeface="Asap SemiBold"/>
                <a:sym typeface="Asap SemiBold"/>
              </a:rPr>
              <a:t>Einsatz im Schulalltag</a:t>
            </a:r>
            <a:endParaRPr sz="1300">
              <a:solidFill>
                <a:srgbClr val="FFFFFF"/>
              </a:solidFill>
              <a:latin typeface="Asap SemiBold"/>
              <a:ea typeface="Asap SemiBold"/>
              <a:cs typeface="Asap SemiBold"/>
              <a:sym typeface="Asap SemiBold"/>
            </a:endParaRPr>
          </a:p>
        </p:txBody>
      </p:sp>
      <p:sp>
        <p:nvSpPr>
          <p:cNvPr id="47" name="Google Shape;47;p7"/>
          <p:cNvSpPr/>
          <p:nvPr/>
        </p:nvSpPr>
        <p:spPr>
          <a:xfrm>
            <a:off x="1427576" y="4107250"/>
            <a:ext cx="1826700" cy="6150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sap SemiBold"/>
                <a:ea typeface="Asap SemiBold"/>
                <a:cs typeface="Asap SemiBold"/>
                <a:sym typeface="Asap SemiBold"/>
              </a:rPr>
              <a:t>mit wenig Vorkennnissen</a:t>
            </a:r>
            <a:endParaRPr sz="1300">
              <a:solidFill>
                <a:srgbClr val="FFFFFF"/>
              </a:solidFill>
              <a:latin typeface="Asap SemiBold"/>
              <a:ea typeface="Asap SemiBold"/>
              <a:cs typeface="Asap SemiBold"/>
              <a:sym typeface="Asap SemiBold"/>
            </a:endParaRPr>
          </a:p>
        </p:txBody>
      </p:sp>
    </p:spTree>
  </p:cSld>
  <p:clrMapOvr>
    <a:masterClrMapping/>
  </p:clrMapOvr>
  <mc:AlternateContent>
    <mc:Choice Requires="p14">
      <p:transition spd="med" p14:dur="600">
        <p:push/>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1" name="Shape 51"/>
        <p:cNvGrpSpPr/>
        <p:nvPr/>
      </p:nvGrpSpPr>
      <p:grpSpPr>
        <a:xfrm>
          <a:off x="0" y="0"/>
          <a:ext cx="0" cy="0"/>
          <a:chOff x="0" y="0"/>
          <a:chExt cx="0" cy="0"/>
        </a:xfrm>
      </p:grpSpPr>
      <p:pic>
        <p:nvPicPr>
          <p:cNvPr id="52" name="Google Shape;52;p8"/>
          <p:cNvPicPr preferRelativeResize="0"/>
          <p:nvPr/>
        </p:nvPicPr>
        <p:blipFill>
          <a:blip r:embed="rId3">
            <a:alphaModFix/>
          </a:blip>
          <a:stretch>
            <a:fillRect/>
          </a:stretch>
        </p:blipFill>
        <p:spPr>
          <a:xfrm flipH="1">
            <a:off x="0" y="0"/>
            <a:ext cx="9144000" cy="5143500"/>
          </a:xfrm>
          <a:prstGeom prst="rect">
            <a:avLst/>
          </a:prstGeom>
          <a:noFill/>
          <a:ln>
            <a:noFill/>
          </a:ln>
        </p:spPr>
      </p:pic>
      <p:cxnSp>
        <p:nvCxnSpPr>
          <p:cNvPr id="53" name="Google Shape;53;p8"/>
          <p:cNvCxnSpPr/>
          <p:nvPr/>
        </p:nvCxnSpPr>
        <p:spPr>
          <a:xfrm flipH="1">
            <a:off x="-178544" y="641735"/>
            <a:ext cx="10182300" cy="3300"/>
          </a:xfrm>
          <a:prstGeom prst="straightConnector1">
            <a:avLst/>
          </a:prstGeom>
          <a:noFill/>
          <a:ln cap="flat" cmpd="sng" w="19050">
            <a:solidFill>
              <a:srgbClr val="A51B2A"/>
            </a:solidFill>
            <a:prstDash val="solid"/>
            <a:round/>
            <a:headEnd len="med" w="med" type="none"/>
            <a:tailEnd len="med" w="med" type="oval"/>
          </a:ln>
        </p:spPr>
      </p:cxnSp>
      <p:grpSp>
        <p:nvGrpSpPr>
          <p:cNvPr id="54" name="Google Shape;54;p8"/>
          <p:cNvGrpSpPr/>
          <p:nvPr/>
        </p:nvGrpSpPr>
        <p:grpSpPr>
          <a:xfrm rot="5814480">
            <a:off x="1911952" y="967944"/>
            <a:ext cx="5112582" cy="3813934"/>
            <a:chOff x="229350" y="325950"/>
            <a:chExt cx="761225" cy="567950"/>
          </a:xfrm>
        </p:grpSpPr>
        <p:sp>
          <p:nvSpPr>
            <p:cNvPr id="55" name="Google Shape;55;p8"/>
            <p:cNvSpPr/>
            <p:nvPr/>
          </p:nvSpPr>
          <p:spPr>
            <a:xfrm>
              <a:off x="229350" y="325950"/>
              <a:ext cx="517200" cy="507900"/>
            </a:xfrm>
            <a:prstGeom prst="donut">
              <a:avLst>
                <a:gd fmla="val 9958" name="adj"/>
              </a:avLst>
            </a:prstGeom>
            <a:solidFill>
              <a:srgbClr val="E2E0E0"/>
            </a:solidFill>
            <a:ln cap="flat" cmpd="sng" w="9525">
              <a:solidFill>
                <a:srgbClr val="E2E0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8"/>
            <p:cNvCxnSpPr/>
            <p:nvPr/>
          </p:nvCxnSpPr>
          <p:spPr>
            <a:xfrm flipH="1" rot="-5814820">
              <a:off x="728055" y="626451"/>
              <a:ext cx="211840" cy="289797"/>
            </a:xfrm>
            <a:prstGeom prst="straightConnector1">
              <a:avLst/>
            </a:prstGeom>
            <a:noFill/>
            <a:ln cap="flat" cmpd="sng" w="228600">
              <a:solidFill>
                <a:srgbClr val="E2E0E0"/>
              </a:solidFill>
              <a:prstDash val="solid"/>
              <a:round/>
              <a:headEnd len="med" w="med" type="none"/>
              <a:tailEnd len="med" w="med" type="none"/>
            </a:ln>
          </p:spPr>
        </p:cxnSp>
      </p:grpSp>
      <p:sp>
        <p:nvSpPr>
          <p:cNvPr id="57" name="Google Shape;57;p8"/>
          <p:cNvSpPr txBox="1"/>
          <p:nvPr>
            <p:ph idx="4294967295" type="title"/>
          </p:nvPr>
        </p:nvSpPr>
        <p:spPr>
          <a:xfrm>
            <a:off x="1195500" y="1396800"/>
            <a:ext cx="67530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latin typeface="Asap"/>
                <a:ea typeface="Asap"/>
                <a:cs typeface="Asap"/>
                <a:sym typeface="Asap"/>
              </a:rPr>
              <a:t>Warum ist das Thema wichtig?</a:t>
            </a:r>
            <a:endParaRPr sz="4900">
              <a:latin typeface="Asap"/>
              <a:ea typeface="Asap"/>
              <a:cs typeface="Asap"/>
              <a:sym typeface="Asap"/>
            </a:endParaRPr>
          </a:p>
        </p:txBody>
      </p:sp>
    </p:spTree>
  </p:cSld>
  <p:clrMapOvr>
    <a:masterClrMapping/>
  </p:clrMapOvr>
  <mc:AlternateContent>
    <mc:Choice Requires="p14">
      <p:transition spd="med" p14:dur="600">
        <p:push/>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9"/>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63" name="Google Shape;63;p9"/>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64" name="Google Shape;64;p9"/>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65" name="Google Shape;65;p9"/>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Warum ist das Thema wichtig?</a:t>
            </a:r>
            <a:endParaRPr sz="2200">
              <a:latin typeface="Asap"/>
              <a:ea typeface="Asap"/>
              <a:cs typeface="Asap"/>
              <a:sym typeface="Asap"/>
            </a:endParaRPr>
          </a:p>
          <a:p>
            <a:pPr indent="0" lvl="0" marL="0" rtl="0" algn="l">
              <a:spcBef>
                <a:spcPts val="0"/>
              </a:spcBef>
              <a:spcAft>
                <a:spcPts val="0"/>
              </a:spcAft>
              <a:buNone/>
            </a:pPr>
            <a:r>
              <a:t/>
            </a:r>
            <a:endParaRPr sz="2200">
              <a:latin typeface="Asap"/>
              <a:ea typeface="Asap"/>
              <a:cs typeface="Asap"/>
              <a:sym typeface="Asap"/>
            </a:endParaRPr>
          </a:p>
        </p:txBody>
      </p:sp>
      <p:sp>
        <p:nvSpPr>
          <p:cNvPr id="66" name="Google Shape;66;p9"/>
          <p:cNvSpPr txBox="1"/>
          <p:nvPr/>
        </p:nvSpPr>
        <p:spPr>
          <a:xfrm>
            <a:off x="2151601" y="1504350"/>
            <a:ext cx="4840800" cy="2134800"/>
          </a:xfrm>
          <a:prstGeom prst="rect">
            <a:avLst/>
          </a:prstGeom>
          <a:noFill/>
          <a:ln>
            <a:noFill/>
          </a:ln>
        </p:spPr>
        <p:txBody>
          <a:bodyPr anchorCtr="0" anchor="t" bIns="91425" lIns="91425" spcFirstLastPara="1" rIns="91425" wrap="square" tIns="91425">
            <a:spAutoFit/>
          </a:bodyPr>
          <a:lstStyle/>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KI ist Alltag</a:t>
            </a:r>
            <a:endParaRPr>
              <a:latin typeface="Asap"/>
              <a:ea typeface="Asap"/>
              <a:cs typeface="Asap"/>
              <a:sym typeface="Asap"/>
            </a:endParaRPr>
          </a:p>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Entlastung und Effizienz durch KI</a:t>
            </a:r>
            <a:endParaRPr>
              <a:latin typeface="Asap"/>
              <a:ea typeface="Asap"/>
              <a:cs typeface="Asap"/>
              <a:sym typeface="Asap"/>
            </a:endParaRPr>
          </a:p>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KI als Schlüsselqualifikation</a:t>
            </a:r>
            <a:endParaRPr>
              <a:latin typeface="Asap"/>
              <a:ea typeface="Asap"/>
              <a:cs typeface="Asap"/>
              <a:sym typeface="Asap"/>
            </a:endParaRPr>
          </a:p>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verantwortungsvollen Einsatz lernen </a:t>
            </a:r>
            <a:endParaRPr>
              <a:latin typeface="Asap"/>
              <a:ea typeface="Asap"/>
              <a:cs typeface="Asap"/>
              <a:sym typeface="Asap"/>
            </a:endParaRPr>
          </a:p>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medienethische Kompetenz entwickeln</a:t>
            </a:r>
            <a:endParaRPr>
              <a:latin typeface="Asap"/>
              <a:ea typeface="Asap"/>
              <a:cs typeface="Asap"/>
              <a:sym typeface="Asap"/>
            </a:endParaRPr>
          </a:p>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Risiken kennen</a:t>
            </a:r>
            <a:endParaRPr>
              <a:latin typeface="Asap"/>
              <a:ea typeface="Asap"/>
              <a:cs typeface="Asap"/>
              <a:sym typeface="Asap"/>
            </a:endParaRPr>
          </a:p>
          <a:p>
            <a:pPr indent="-317500" lvl="1" marL="914400" rtl="0" algn="l">
              <a:lnSpc>
                <a:spcPct val="115000"/>
              </a:lnSpc>
              <a:spcBef>
                <a:spcPts val="0"/>
              </a:spcBef>
              <a:spcAft>
                <a:spcPts val="0"/>
              </a:spcAft>
              <a:buSzPts val="1400"/>
              <a:buFont typeface="Asap"/>
              <a:buChar char="→"/>
            </a:pPr>
            <a:r>
              <a:rPr lang="en">
                <a:latin typeface="Asap"/>
                <a:ea typeface="Asap"/>
                <a:cs typeface="Asap"/>
                <a:sym typeface="Asap"/>
              </a:rPr>
              <a:t>zukunftsorientierte, verantwortungsvolle Bildungspraxis mit KI</a:t>
            </a:r>
            <a:endParaRPr>
              <a:latin typeface="Asap"/>
              <a:ea typeface="Asap"/>
              <a:cs typeface="Asap"/>
              <a:sym typeface="Asap"/>
            </a:endParaRPr>
          </a:p>
        </p:txBody>
      </p:sp>
    </p:spTree>
  </p:cSld>
  <p:clrMapOvr>
    <a:masterClrMapping/>
  </p:clrMapOvr>
  <mc:AlternateContent>
    <mc:Choice Requires="p14">
      <p:transition spd="med" p14:dur="600">
        <p:push/>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0" name="Shape 70"/>
        <p:cNvGrpSpPr/>
        <p:nvPr/>
      </p:nvGrpSpPr>
      <p:grpSpPr>
        <a:xfrm>
          <a:off x="0" y="0"/>
          <a:ext cx="0" cy="0"/>
          <a:chOff x="0" y="0"/>
          <a:chExt cx="0" cy="0"/>
        </a:xfrm>
      </p:grpSpPr>
      <p:pic>
        <p:nvPicPr>
          <p:cNvPr id="71" name="Google Shape;71;p10"/>
          <p:cNvPicPr preferRelativeResize="0"/>
          <p:nvPr/>
        </p:nvPicPr>
        <p:blipFill>
          <a:blip r:embed="rId3">
            <a:alphaModFix/>
          </a:blip>
          <a:stretch>
            <a:fillRect/>
          </a:stretch>
        </p:blipFill>
        <p:spPr>
          <a:xfrm flipH="1">
            <a:off x="0" y="0"/>
            <a:ext cx="9144000" cy="5143500"/>
          </a:xfrm>
          <a:prstGeom prst="rect">
            <a:avLst/>
          </a:prstGeom>
          <a:noFill/>
          <a:ln>
            <a:noFill/>
          </a:ln>
        </p:spPr>
      </p:pic>
      <p:cxnSp>
        <p:nvCxnSpPr>
          <p:cNvPr id="72" name="Google Shape;72;p10"/>
          <p:cNvCxnSpPr/>
          <p:nvPr/>
        </p:nvCxnSpPr>
        <p:spPr>
          <a:xfrm flipH="1">
            <a:off x="-1785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73" name="Google Shape;73;p10"/>
          <p:cNvSpPr txBox="1"/>
          <p:nvPr>
            <p:ph idx="4294967295" type="title"/>
          </p:nvPr>
        </p:nvSpPr>
        <p:spPr>
          <a:xfrm>
            <a:off x="1195500" y="1396800"/>
            <a:ext cx="67530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latin typeface="Asap"/>
                <a:ea typeface="Asap"/>
                <a:cs typeface="Asap"/>
                <a:sym typeface="Asap"/>
              </a:rPr>
              <a:t>Struktur des Videos</a:t>
            </a:r>
            <a:endParaRPr sz="4900">
              <a:latin typeface="Asap"/>
              <a:ea typeface="Asap"/>
              <a:cs typeface="Asap"/>
              <a:sym typeface="Asap"/>
            </a:endParaRPr>
          </a:p>
          <a:p>
            <a:pPr indent="0" lvl="0" marL="0" rtl="0" algn="ctr">
              <a:spcBef>
                <a:spcPts val="0"/>
              </a:spcBef>
              <a:spcAft>
                <a:spcPts val="0"/>
              </a:spcAft>
              <a:buNone/>
            </a:pPr>
            <a:r>
              <a:t/>
            </a:r>
            <a:endParaRPr sz="4900">
              <a:latin typeface="Asap"/>
              <a:ea typeface="Asap"/>
              <a:cs typeface="Asap"/>
              <a:sym typeface="Asap"/>
            </a:endParaRPr>
          </a:p>
        </p:txBody>
      </p:sp>
    </p:spTree>
  </p:cSld>
  <p:clrMapOvr>
    <a:masterClrMapping/>
  </p:clrMapOvr>
  <mc:AlternateContent>
    <mc:Choice Requires="p14">
      <p:transition spd="med" p14:dur="600">
        <p:push/>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1"/>
          <p:cNvSpPr/>
          <p:nvPr/>
        </p:nvSpPr>
        <p:spPr>
          <a:xfrm>
            <a:off x="6673852" y="3282471"/>
            <a:ext cx="3525767" cy="3525767"/>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E2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txBox="1"/>
          <p:nvPr>
            <p:ph idx="4294967295" type="title"/>
          </p:nvPr>
        </p:nvSpPr>
        <p:spPr>
          <a:xfrm>
            <a:off x="424400" y="-10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sap"/>
                <a:ea typeface="Asap"/>
                <a:cs typeface="Asap"/>
                <a:sym typeface="Asap"/>
              </a:rPr>
              <a:t>Struktur des Videos</a:t>
            </a:r>
            <a:endParaRPr>
              <a:latin typeface="Asap"/>
              <a:ea typeface="Asap"/>
              <a:cs typeface="Asap"/>
              <a:sym typeface="Asap"/>
            </a:endParaRPr>
          </a:p>
          <a:p>
            <a:pPr indent="0" lvl="0" marL="0" rtl="0" algn="l">
              <a:spcBef>
                <a:spcPts val="0"/>
              </a:spcBef>
              <a:spcAft>
                <a:spcPts val="0"/>
              </a:spcAft>
              <a:buNone/>
            </a:pPr>
            <a:r>
              <a:t/>
            </a:r>
            <a:endParaRPr>
              <a:latin typeface="Asap"/>
              <a:ea typeface="Asap"/>
              <a:cs typeface="Asap"/>
              <a:sym typeface="Asap"/>
            </a:endParaRPr>
          </a:p>
        </p:txBody>
      </p:sp>
      <p:cxnSp>
        <p:nvCxnSpPr>
          <p:cNvPr id="80" name="Google Shape;80;p11"/>
          <p:cNvCxnSpPr/>
          <p:nvPr/>
        </p:nvCxnSpPr>
        <p:spPr>
          <a:xfrm rot="10800000">
            <a:off x="6733528" y="-1077325"/>
            <a:ext cx="0" cy="3231600"/>
          </a:xfrm>
          <a:prstGeom prst="straightConnector1">
            <a:avLst/>
          </a:prstGeom>
          <a:noFill/>
          <a:ln cap="flat" cmpd="sng" w="19050">
            <a:solidFill>
              <a:srgbClr val="A51B2A"/>
            </a:solidFill>
            <a:prstDash val="solid"/>
            <a:round/>
            <a:headEnd len="med" w="med" type="oval"/>
            <a:tailEnd len="med" w="med" type="oval"/>
          </a:ln>
        </p:spPr>
      </p:cxnSp>
      <p:cxnSp>
        <p:nvCxnSpPr>
          <p:cNvPr id="81" name="Google Shape;81;p11"/>
          <p:cNvCxnSpPr/>
          <p:nvPr/>
        </p:nvCxnSpPr>
        <p:spPr>
          <a:xfrm flipH="1">
            <a:off x="-1038298" y="656473"/>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82" name="Google Shape;82;p11"/>
          <p:cNvSpPr txBox="1"/>
          <p:nvPr>
            <p:ph idx="4294967295" type="title"/>
          </p:nvPr>
        </p:nvSpPr>
        <p:spPr>
          <a:xfrm>
            <a:off x="1112825" y="981938"/>
            <a:ext cx="536400" cy="363600"/>
          </a:xfrm>
          <a:prstGeom prst="rect">
            <a:avLst/>
          </a:prstGeom>
          <a:solidFill>
            <a:srgbClr val="A51B2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Asap"/>
                <a:ea typeface="Asap"/>
                <a:cs typeface="Asap"/>
                <a:sym typeface="Asap"/>
              </a:rPr>
              <a:t>01</a:t>
            </a:r>
            <a:endParaRPr sz="1800">
              <a:solidFill>
                <a:schemeClr val="accent6"/>
              </a:solidFill>
              <a:latin typeface="Asap"/>
              <a:ea typeface="Asap"/>
              <a:cs typeface="Asap"/>
              <a:sym typeface="Asap"/>
            </a:endParaRPr>
          </a:p>
        </p:txBody>
      </p:sp>
      <p:sp>
        <p:nvSpPr>
          <p:cNvPr id="83" name="Google Shape;83;p11"/>
          <p:cNvSpPr txBox="1"/>
          <p:nvPr>
            <p:ph idx="4294967295" type="subTitle"/>
          </p:nvPr>
        </p:nvSpPr>
        <p:spPr>
          <a:xfrm>
            <a:off x="1649225" y="981938"/>
            <a:ext cx="4797900" cy="3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sap"/>
                <a:ea typeface="Asap"/>
                <a:cs typeface="Asap"/>
                <a:sym typeface="Asap"/>
              </a:rPr>
              <a:t>gezielte Anweisungen</a:t>
            </a:r>
            <a:endParaRPr b="1">
              <a:latin typeface="Asap"/>
              <a:ea typeface="Asap"/>
              <a:cs typeface="Asap"/>
              <a:sym typeface="Asap"/>
            </a:endParaRPr>
          </a:p>
        </p:txBody>
      </p:sp>
      <p:sp>
        <p:nvSpPr>
          <p:cNvPr id="84" name="Google Shape;84;p11"/>
          <p:cNvSpPr txBox="1"/>
          <p:nvPr>
            <p:ph idx="4294967295" type="title"/>
          </p:nvPr>
        </p:nvSpPr>
        <p:spPr>
          <a:xfrm>
            <a:off x="1112825" y="1418688"/>
            <a:ext cx="536400" cy="363600"/>
          </a:xfrm>
          <a:prstGeom prst="rect">
            <a:avLst/>
          </a:prstGeom>
          <a:solidFill>
            <a:srgbClr val="A51B2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Asap"/>
                <a:ea typeface="Asap"/>
                <a:cs typeface="Asap"/>
                <a:sym typeface="Asap"/>
              </a:rPr>
              <a:t>02</a:t>
            </a:r>
            <a:endParaRPr sz="1800">
              <a:solidFill>
                <a:schemeClr val="accent6"/>
              </a:solidFill>
              <a:latin typeface="Asap"/>
              <a:ea typeface="Asap"/>
              <a:cs typeface="Asap"/>
              <a:sym typeface="Asap"/>
            </a:endParaRPr>
          </a:p>
        </p:txBody>
      </p:sp>
      <p:sp>
        <p:nvSpPr>
          <p:cNvPr id="85" name="Google Shape;85;p11"/>
          <p:cNvSpPr txBox="1"/>
          <p:nvPr>
            <p:ph idx="4294967295" type="subTitle"/>
          </p:nvPr>
        </p:nvSpPr>
        <p:spPr>
          <a:xfrm>
            <a:off x="1649226" y="1418688"/>
            <a:ext cx="6068700" cy="3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sap"/>
                <a:ea typeface="Asap"/>
                <a:cs typeface="Asap"/>
                <a:sym typeface="Asap"/>
              </a:rPr>
              <a:t>Frameworks</a:t>
            </a:r>
            <a:endParaRPr b="1">
              <a:latin typeface="Asap"/>
              <a:ea typeface="Asap"/>
              <a:cs typeface="Asap"/>
              <a:sym typeface="Asap"/>
            </a:endParaRPr>
          </a:p>
        </p:txBody>
      </p:sp>
      <p:sp>
        <p:nvSpPr>
          <p:cNvPr id="86" name="Google Shape;86;p11"/>
          <p:cNvSpPr txBox="1"/>
          <p:nvPr>
            <p:ph idx="4294967295" type="title"/>
          </p:nvPr>
        </p:nvSpPr>
        <p:spPr>
          <a:xfrm>
            <a:off x="1118825" y="1861200"/>
            <a:ext cx="536400" cy="363600"/>
          </a:xfrm>
          <a:prstGeom prst="rect">
            <a:avLst/>
          </a:prstGeom>
          <a:solidFill>
            <a:srgbClr val="A51B2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Asap"/>
                <a:ea typeface="Asap"/>
                <a:cs typeface="Asap"/>
                <a:sym typeface="Asap"/>
              </a:rPr>
              <a:t>03</a:t>
            </a:r>
            <a:endParaRPr sz="1800">
              <a:solidFill>
                <a:schemeClr val="accent6"/>
              </a:solidFill>
              <a:latin typeface="Asap"/>
              <a:ea typeface="Asap"/>
              <a:cs typeface="Asap"/>
              <a:sym typeface="Asap"/>
            </a:endParaRPr>
          </a:p>
        </p:txBody>
      </p:sp>
      <p:sp>
        <p:nvSpPr>
          <p:cNvPr id="87" name="Google Shape;87;p11"/>
          <p:cNvSpPr txBox="1"/>
          <p:nvPr>
            <p:ph idx="4294967295" type="subTitle"/>
          </p:nvPr>
        </p:nvSpPr>
        <p:spPr>
          <a:xfrm>
            <a:off x="1655225" y="1855437"/>
            <a:ext cx="5322300" cy="3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sap"/>
                <a:ea typeface="Asap"/>
                <a:cs typeface="Asap"/>
                <a:sym typeface="Asap"/>
              </a:rPr>
              <a:t>dialogorientiertes Prompting</a:t>
            </a:r>
            <a:endParaRPr b="1">
              <a:latin typeface="Asap"/>
              <a:ea typeface="Asap"/>
              <a:cs typeface="Asap"/>
              <a:sym typeface="Asap"/>
            </a:endParaRPr>
          </a:p>
        </p:txBody>
      </p:sp>
      <p:sp>
        <p:nvSpPr>
          <p:cNvPr id="88" name="Google Shape;88;p11"/>
          <p:cNvSpPr txBox="1"/>
          <p:nvPr>
            <p:ph idx="4294967295" type="title"/>
          </p:nvPr>
        </p:nvSpPr>
        <p:spPr>
          <a:xfrm>
            <a:off x="1118825" y="2303738"/>
            <a:ext cx="536400" cy="363600"/>
          </a:xfrm>
          <a:prstGeom prst="rect">
            <a:avLst/>
          </a:prstGeom>
          <a:solidFill>
            <a:srgbClr val="A51B2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Asap"/>
                <a:ea typeface="Asap"/>
                <a:cs typeface="Asap"/>
                <a:sym typeface="Asap"/>
              </a:rPr>
              <a:t>04</a:t>
            </a:r>
            <a:endParaRPr sz="1800">
              <a:solidFill>
                <a:schemeClr val="accent6"/>
              </a:solidFill>
              <a:latin typeface="Asap"/>
              <a:ea typeface="Asap"/>
              <a:cs typeface="Asap"/>
              <a:sym typeface="Asap"/>
            </a:endParaRPr>
          </a:p>
        </p:txBody>
      </p:sp>
      <p:sp>
        <p:nvSpPr>
          <p:cNvPr id="89" name="Google Shape;89;p11"/>
          <p:cNvSpPr txBox="1"/>
          <p:nvPr>
            <p:ph idx="4294967295" type="subTitle"/>
          </p:nvPr>
        </p:nvSpPr>
        <p:spPr>
          <a:xfrm>
            <a:off x="1655225" y="2303750"/>
            <a:ext cx="6912600" cy="363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latin typeface="Asap"/>
                <a:ea typeface="Asap"/>
                <a:cs typeface="Asap"/>
                <a:sym typeface="Asap"/>
              </a:rPr>
              <a:t>Chain-of-Thought-Prompting</a:t>
            </a:r>
            <a:endParaRPr b="1">
              <a:latin typeface="Asap"/>
              <a:ea typeface="Asap"/>
              <a:cs typeface="Asap"/>
              <a:sym typeface="Asap"/>
            </a:endParaRPr>
          </a:p>
        </p:txBody>
      </p:sp>
      <p:sp>
        <p:nvSpPr>
          <p:cNvPr id="90" name="Google Shape;90;p11"/>
          <p:cNvSpPr txBox="1"/>
          <p:nvPr>
            <p:ph idx="4294967295" type="title"/>
          </p:nvPr>
        </p:nvSpPr>
        <p:spPr>
          <a:xfrm>
            <a:off x="1118825" y="2746272"/>
            <a:ext cx="536400" cy="363600"/>
          </a:xfrm>
          <a:prstGeom prst="rect">
            <a:avLst/>
          </a:prstGeom>
          <a:solidFill>
            <a:srgbClr val="A51B2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Asap"/>
                <a:ea typeface="Asap"/>
                <a:cs typeface="Asap"/>
                <a:sym typeface="Asap"/>
              </a:rPr>
              <a:t>05</a:t>
            </a:r>
            <a:endParaRPr sz="1800">
              <a:solidFill>
                <a:schemeClr val="accent6"/>
              </a:solidFill>
              <a:latin typeface="Asap"/>
              <a:ea typeface="Asap"/>
              <a:cs typeface="Asap"/>
              <a:sym typeface="Asap"/>
            </a:endParaRPr>
          </a:p>
        </p:txBody>
      </p:sp>
      <p:sp>
        <p:nvSpPr>
          <p:cNvPr id="91" name="Google Shape;91;p11"/>
          <p:cNvSpPr txBox="1"/>
          <p:nvPr>
            <p:ph idx="4294967295" type="subTitle"/>
          </p:nvPr>
        </p:nvSpPr>
        <p:spPr>
          <a:xfrm>
            <a:off x="1655225" y="2746262"/>
            <a:ext cx="4240500" cy="3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sap"/>
                <a:ea typeface="Asap"/>
                <a:cs typeface="Asap"/>
                <a:sym typeface="Asap"/>
              </a:rPr>
              <a:t>I</a:t>
            </a:r>
            <a:r>
              <a:rPr b="1" lang="en">
                <a:latin typeface="Asap"/>
                <a:ea typeface="Asap"/>
                <a:cs typeface="Asap"/>
                <a:sym typeface="Asap"/>
              </a:rPr>
              <a:t>n-</a:t>
            </a:r>
            <a:r>
              <a:rPr b="1" lang="en">
                <a:latin typeface="Asap"/>
                <a:ea typeface="Asap"/>
                <a:cs typeface="Asap"/>
                <a:sym typeface="Asap"/>
              </a:rPr>
              <a:t>C</a:t>
            </a:r>
            <a:r>
              <a:rPr b="1" lang="en">
                <a:latin typeface="Asap"/>
                <a:ea typeface="Asap"/>
                <a:cs typeface="Asap"/>
                <a:sym typeface="Asap"/>
              </a:rPr>
              <a:t>ontext-</a:t>
            </a:r>
            <a:r>
              <a:rPr b="1" lang="en">
                <a:latin typeface="Asap"/>
                <a:ea typeface="Asap"/>
                <a:cs typeface="Asap"/>
                <a:sym typeface="Asap"/>
              </a:rPr>
              <a:t>L</a:t>
            </a:r>
            <a:r>
              <a:rPr b="1" lang="en">
                <a:latin typeface="Asap"/>
                <a:ea typeface="Asap"/>
                <a:cs typeface="Asap"/>
                <a:sym typeface="Asap"/>
              </a:rPr>
              <a:t>earning</a:t>
            </a:r>
            <a:endParaRPr b="1">
              <a:latin typeface="Asap"/>
              <a:ea typeface="Asap"/>
              <a:cs typeface="Asap"/>
              <a:sym typeface="Asap"/>
            </a:endParaRPr>
          </a:p>
        </p:txBody>
      </p:sp>
      <p:sp>
        <p:nvSpPr>
          <p:cNvPr id="92" name="Google Shape;92;p11"/>
          <p:cNvSpPr txBox="1"/>
          <p:nvPr>
            <p:ph idx="4294967295" type="title"/>
          </p:nvPr>
        </p:nvSpPr>
        <p:spPr>
          <a:xfrm>
            <a:off x="1118825" y="3206097"/>
            <a:ext cx="536400" cy="363600"/>
          </a:xfrm>
          <a:prstGeom prst="rect">
            <a:avLst/>
          </a:prstGeom>
          <a:solidFill>
            <a:srgbClr val="A51B2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Asap"/>
                <a:ea typeface="Asap"/>
                <a:cs typeface="Asap"/>
                <a:sym typeface="Asap"/>
              </a:rPr>
              <a:t>06</a:t>
            </a:r>
            <a:endParaRPr sz="1800">
              <a:solidFill>
                <a:schemeClr val="accent6"/>
              </a:solidFill>
              <a:latin typeface="Asap"/>
              <a:ea typeface="Asap"/>
              <a:cs typeface="Asap"/>
              <a:sym typeface="Asap"/>
            </a:endParaRPr>
          </a:p>
        </p:txBody>
      </p:sp>
      <p:sp>
        <p:nvSpPr>
          <p:cNvPr id="93" name="Google Shape;93;p11"/>
          <p:cNvSpPr txBox="1"/>
          <p:nvPr>
            <p:ph idx="4294967295" type="subTitle"/>
          </p:nvPr>
        </p:nvSpPr>
        <p:spPr>
          <a:xfrm>
            <a:off x="1655225" y="3206087"/>
            <a:ext cx="4240500" cy="3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sap"/>
                <a:ea typeface="Asap"/>
                <a:cs typeface="Asap"/>
                <a:sym typeface="Asap"/>
              </a:rPr>
              <a:t>Bilder und Dateiformate</a:t>
            </a:r>
            <a:endParaRPr b="1">
              <a:latin typeface="Asap"/>
              <a:ea typeface="Asap"/>
              <a:cs typeface="Asap"/>
              <a:sym typeface="Asap"/>
            </a:endParaRPr>
          </a:p>
        </p:txBody>
      </p:sp>
      <p:sp>
        <p:nvSpPr>
          <p:cNvPr id="94" name="Google Shape;94;p11"/>
          <p:cNvSpPr txBox="1"/>
          <p:nvPr>
            <p:ph idx="4294967295" type="title"/>
          </p:nvPr>
        </p:nvSpPr>
        <p:spPr>
          <a:xfrm>
            <a:off x="1112825" y="3665922"/>
            <a:ext cx="536400" cy="363600"/>
          </a:xfrm>
          <a:prstGeom prst="rect">
            <a:avLst/>
          </a:prstGeom>
          <a:solidFill>
            <a:srgbClr val="A51B2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Asap"/>
                <a:ea typeface="Asap"/>
                <a:cs typeface="Asap"/>
                <a:sym typeface="Asap"/>
              </a:rPr>
              <a:t>07</a:t>
            </a:r>
            <a:endParaRPr sz="1800">
              <a:solidFill>
                <a:schemeClr val="accent6"/>
              </a:solidFill>
              <a:latin typeface="Asap"/>
              <a:ea typeface="Asap"/>
              <a:cs typeface="Asap"/>
              <a:sym typeface="Asap"/>
            </a:endParaRPr>
          </a:p>
        </p:txBody>
      </p:sp>
      <p:sp>
        <p:nvSpPr>
          <p:cNvPr id="95" name="Google Shape;95;p11"/>
          <p:cNvSpPr txBox="1"/>
          <p:nvPr>
            <p:ph idx="4294967295" type="subTitle"/>
          </p:nvPr>
        </p:nvSpPr>
        <p:spPr>
          <a:xfrm>
            <a:off x="1649225" y="3665912"/>
            <a:ext cx="4240500" cy="3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sap"/>
                <a:ea typeface="Asap"/>
                <a:cs typeface="Asap"/>
                <a:sym typeface="Asap"/>
              </a:rPr>
              <a:t>KI-Layer und Interfaces</a:t>
            </a:r>
            <a:endParaRPr b="1">
              <a:latin typeface="Asap"/>
              <a:ea typeface="Asap"/>
              <a:cs typeface="Asap"/>
              <a:sym typeface="Asap"/>
            </a:endParaRPr>
          </a:p>
        </p:txBody>
      </p:sp>
      <p:sp>
        <p:nvSpPr>
          <p:cNvPr id="96" name="Google Shape;96;p11"/>
          <p:cNvSpPr txBox="1"/>
          <p:nvPr>
            <p:ph idx="4294967295" type="title"/>
          </p:nvPr>
        </p:nvSpPr>
        <p:spPr>
          <a:xfrm>
            <a:off x="1112825" y="4123122"/>
            <a:ext cx="536400" cy="363600"/>
          </a:xfrm>
          <a:prstGeom prst="rect">
            <a:avLst/>
          </a:prstGeom>
          <a:solidFill>
            <a:srgbClr val="A51B2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Asap"/>
                <a:ea typeface="Asap"/>
                <a:cs typeface="Asap"/>
                <a:sym typeface="Asap"/>
              </a:rPr>
              <a:t>08</a:t>
            </a:r>
            <a:endParaRPr sz="1800">
              <a:solidFill>
                <a:schemeClr val="accent6"/>
              </a:solidFill>
              <a:latin typeface="Asap"/>
              <a:ea typeface="Asap"/>
              <a:cs typeface="Asap"/>
              <a:sym typeface="Asap"/>
            </a:endParaRPr>
          </a:p>
        </p:txBody>
      </p:sp>
      <p:sp>
        <p:nvSpPr>
          <p:cNvPr id="97" name="Google Shape;97;p11"/>
          <p:cNvSpPr txBox="1"/>
          <p:nvPr>
            <p:ph idx="4294967295" type="subTitle"/>
          </p:nvPr>
        </p:nvSpPr>
        <p:spPr>
          <a:xfrm>
            <a:off x="1649225" y="4123112"/>
            <a:ext cx="4240500" cy="3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sap"/>
                <a:ea typeface="Asap"/>
                <a:cs typeface="Asap"/>
                <a:sym typeface="Asap"/>
              </a:rPr>
              <a:t>KI und Ethik</a:t>
            </a:r>
            <a:endParaRPr i="1">
              <a:latin typeface="Asap"/>
              <a:ea typeface="Asap"/>
              <a:cs typeface="Asap"/>
              <a:sym typeface="Asap"/>
            </a:endParaRPr>
          </a:p>
        </p:txBody>
      </p:sp>
    </p:spTree>
  </p:cSld>
  <p:clrMapOvr>
    <a:masterClrMapping/>
  </p:clrMapOvr>
  <mc:AlternateContent>
    <mc:Choice Requires="p14">
      <p:transition spd="med" p14:dur="600">
        <p:push/>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1" name="Shape 101"/>
        <p:cNvGrpSpPr/>
        <p:nvPr/>
      </p:nvGrpSpPr>
      <p:grpSpPr>
        <a:xfrm>
          <a:off x="0" y="0"/>
          <a:ext cx="0" cy="0"/>
          <a:chOff x="0" y="0"/>
          <a:chExt cx="0" cy="0"/>
        </a:xfrm>
      </p:grpSpPr>
      <p:pic>
        <p:nvPicPr>
          <p:cNvPr id="102" name="Google Shape;102;p12"/>
          <p:cNvPicPr preferRelativeResize="0"/>
          <p:nvPr/>
        </p:nvPicPr>
        <p:blipFill>
          <a:blip r:embed="rId3">
            <a:alphaModFix/>
          </a:blip>
          <a:stretch>
            <a:fillRect/>
          </a:stretch>
        </p:blipFill>
        <p:spPr>
          <a:xfrm flipH="1">
            <a:off x="0" y="0"/>
            <a:ext cx="9144000" cy="5143500"/>
          </a:xfrm>
          <a:prstGeom prst="rect">
            <a:avLst/>
          </a:prstGeom>
          <a:noFill/>
          <a:ln>
            <a:noFill/>
          </a:ln>
        </p:spPr>
      </p:pic>
      <p:sp>
        <p:nvSpPr>
          <p:cNvPr id="103" name="Google Shape;103;p12"/>
          <p:cNvSpPr/>
          <p:nvPr/>
        </p:nvSpPr>
        <p:spPr>
          <a:xfrm>
            <a:off x="-423689" y="3284592"/>
            <a:ext cx="3525767" cy="3525767"/>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E2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3497961">
            <a:off x="7911536" y="419906"/>
            <a:ext cx="246446" cy="24644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A51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2"/>
          <p:cNvSpPr/>
          <p:nvPr/>
        </p:nvSpPr>
        <p:spPr>
          <a:xfrm rot="-3497969">
            <a:off x="8635752" y="628435"/>
            <a:ext cx="181103" cy="18110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2"/>
          <p:cNvSpPr/>
          <p:nvPr/>
        </p:nvSpPr>
        <p:spPr>
          <a:xfrm rot="-1395265">
            <a:off x="8112729" y="4465636"/>
            <a:ext cx="206058" cy="20605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A51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2"/>
          <p:cNvSpPr/>
          <p:nvPr/>
        </p:nvSpPr>
        <p:spPr>
          <a:xfrm rot="-1395241">
            <a:off x="8420812" y="4281827"/>
            <a:ext cx="139886" cy="13988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rgbClr val="A51B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2"/>
          <p:cNvSpPr/>
          <p:nvPr/>
        </p:nvSpPr>
        <p:spPr>
          <a:xfrm>
            <a:off x="1894050" y="453375"/>
            <a:ext cx="5368500" cy="2225700"/>
          </a:xfrm>
          <a:prstGeom prst="wedgeRectCallout">
            <a:avLst>
              <a:gd fmla="val -33721" name="adj1"/>
              <a:gd fmla="val 74917" name="adj2"/>
            </a:avLst>
          </a:prstGeom>
          <a:solidFill>
            <a:schemeClr val="accent4"/>
          </a:solidFill>
          <a:ln cap="flat" cmpd="sng" w="19050">
            <a:solidFill>
              <a:srgbClr val="A51B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9" name="Google Shape;109;p12"/>
          <p:cNvSpPr txBox="1"/>
          <p:nvPr>
            <p:ph idx="4294967295" type="title"/>
          </p:nvPr>
        </p:nvSpPr>
        <p:spPr>
          <a:xfrm>
            <a:off x="1768575" y="737775"/>
            <a:ext cx="5651100" cy="15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latin typeface="Asap"/>
                <a:ea typeface="Asap"/>
                <a:cs typeface="Asap"/>
                <a:sym typeface="Asap"/>
              </a:rPr>
              <a:t>Die verschiedenen Aspekte im Detail</a:t>
            </a:r>
            <a:endParaRPr sz="4900">
              <a:latin typeface="Asap"/>
              <a:ea typeface="Asap"/>
              <a:cs typeface="Asap"/>
              <a:sym typeface="Asap"/>
            </a:endParaRPr>
          </a:p>
        </p:txBody>
      </p:sp>
      <p:grpSp>
        <p:nvGrpSpPr>
          <p:cNvPr id="110" name="Google Shape;110;p12"/>
          <p:cNvGrpSpPr/>
          <p:nvPr/>
        </p:nvGrpSpPr>
        <p:grpSpPr>
          <a:xfrm>
            <a:off x="723339" y="1723654"/>
            <a:ext cx="3077275" cy="3419845"/>
            <a:chOff x="1560539" y="1495504"/>
            <a:chExt cx="3077275" cy="3419845"/>
          </a:xfrm>
        </p:grpSpPr>
        <p:pic>
          <p:nvPicPr>
            <p:cNvPr id="111" name="Google Shape;111;p12"/>
            <p:cNvPicPr preferRelativeResize="0"/>
            <p:nvPr/>
          </p:nvPicPr>
          <p:blipFill>
            <a:blip r:embed="rId4">
              <a:alphaModFix/>
            </a:blip>
            <a:stretch>
              <a:fillRect/>
            </a:stretch>
          </p:blipFill>
          <p:spPr>
            <a:xfrm>
              <a:off x="2399600" y="2650200"/>
              <a:ext cx="1399150" cy="2265149"/>
            </a:xfrm>
            <a:prstGeom prst="rect">
              <a:avLst/>
            </a:prstGeom>
            <a:noFill/>
            <a:ln>
              <a:noFill/>
            </a:ln>
          </p:spPr>
        </p:pic>
        <p:pic>
          <p:nvPicPr>
            <p:cNvPr id="112" name="Google Shape;112;p12"/>
            <p:cNvPicPr preferRelativeResize="0"/>
            <p:nvPr/>
          </p:nvPicPr>
          <p:blipFill>
            <a:blip r:embed="rId5">
              <a:alphaModFix/>
            </a:blip>
            <a:stretch>
              <a:fillRect/>
            </a:stretch>
          </p:blipFill>
          <p:spPr>
            <a:xfrm>
              <a:off x="1560539" y="1495504"/>
              <a:ext cx="3077275" cy="2307951"/>
            </a:xfrm>
            <a:prstGeom prst="rect">
              <a:avLst/>
            </a:prstGeom>
            <a:noFill/>
            <a:ln>
              <a:noFill/>
            </a:ln>
          </p:spPr>
        </p:pic>
      </p:grpSp>
    </p:spTree>
  </p:cSld>
  <p:clrMapOvr>
    <a:masterClrMapping/>
  </p:clrMapOvr>
  <mc:AlternateContent>
    <mc:Choice Requires="p14">
      <p:transition spd="med" p14:dur="600">
        <p:push/>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3"/>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118" name="Google Shape;118;p13"/>
          <p:cNvCxnSpPr/>
          <p:nvPr/>
        </p:nvCxnSpPr>
        <p:spPr>
          <a:xfrm flipH="1" rot="-5400000">
            <a:off x="6914375" y="-674128"/>
            <a:ext cx="2161200" cy="555900"/>
          </a:xfrm>
          <a:prstGeom prst="bentConnector3">
            <a:avLst>
              <a:gd fmla="val 50000" name="adj1"/>
            </a:avLst>
          </a:prstGeom>
          <a:noFill/>
          <a:ln cap="flat" cmpd="sng" w="19050">
            <a:solidFill>
              <a:srgbClr val="A51B2A"/>
            </a:solidFill>
            <a:prstDash val="solid"/>
            <a:round/>
            <a:headEnd len="med" w="med" type="none"/>
            <a:tailEnd len="med" w="med" type="diamond"/>
          </a:ln>
        </p:spPr>
      </p:cxnSp>
      <p:cxnSp>
        <p:nvCxnSpPr>
          <p:cNvPr id="119" name="Google Shape;119;p13"/>
          <p:cNvCxnSpPr/>
          <p:nvPr/>
        </p:nvCxnSpPr>
        <p:spPr>
          <a:xfrm flipH="1">
            <a:off x="-1931144" y="641735"/>
            <a:ext cx="10182300" cy="3300"/>
          </a:xfrm>
          <a:prstGeom prst="straightConnector1">
            <a:avLst/>
          </a:prstGeom>
          <a:noFill/>
          <a:ln cap="flat" cmpd="sng" w="19050">
            <a:solidFill>
              <a:srgbClr val="A51B2A"/>
            </a:solidFill>
            <a:prstDash val="solid"/>
            <a:round/>
            <a:headEnd len="med" w="med" type="none"/>
            <a:tailEnd len="med" w="med" type="oval"/>
          </a:ln>
        </p:spPr>
      </p:cxnSp>
      <p:sp>
        <p:nvSpPr>
          <p:cNvPr id="120" name="Google Shape;120;p13"/>
          <p:cNvSpPr txBox="1"/>
          <p:nvPr>
            <p:ph idx="4294967295" type="title"/>
          </p:nvPr>
        </p:nvSpPr>
        <p:spPr>
          <a:xfrm>
            <a:off x="429525" y="169000"/>
            <a:ext cx="7704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Asap"/>
                <a:ea typeface="Asap"/>
                <a:cs typeface="Asap"/>
                <a:sym typeface="Asap"/>
              </a:rPr>
              <a:t>Grundprinzipien des effektiven Promptings</a:t>
            </a:r>
            <a:endParaRPr sz="2200">
              <a:latin typeface="Asap"/>
              <a:ea typeface="Asap"/>
              <a:cs typeface="Asap"/>
              <a:sym typeface="Asap"/>
            </a:endParaRPr>
          </a:p>
        </p:txBody>
      </p:sp>
      <p:sp>
        <p:nvSpPr>
          <p:cNvPr id="121" name="Google Shape;121;p13"/>
          <p:cNvSpPr txBox="1"/>
          <p:nvPr/>
        </p:nvSpPr>
        <p:spPr>
          <a:xfrm>
            <a:off x="225800" y="1465750"/>
            <a:ext cx="4840800" cy="878100"/>
          </a:xfrm>
          <a:prstGeom prst="rect">
            <a:avLst/>
          </a:prstGeom>
          <a:noFill/>
          <a:ln>
            <a:noFill/>
          </a:ln>
        </p:spPr>
        <p:txBody>
          <a:bodyPr anchorCtr="0" anchor="t" bIns="91425" lIns="91425" spcFirstLastPara="1" rIns="91425" wrap="square" tIns="91425">
            <a:spAutoFit/>
          </a:bodyPr>
          <a:lstStyle/>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Klarheit und Präzision</a:t>
            </a:r>
            <a:endParaRPr>
              <a:latin typeface="Asap"/>
              <a:ea typeface="Asap"/>
              <a:cs typeface="Asap"/>
              <a:sym typeface="Asap"/>
            </a:endParaRPr>
          </a:p>
          <a:p>
            <a:pPr indent="-196850" lvl="1" marL="400050" rtl="0" algn="l">
              <a:lnSpc>
                <a:spcPct val="115000"/>
              </a:lnSpc>
              <a:spcBef>
                <a:spcPts val="0"/>
              </a:spcBef>
              <a:spcAft>
                <a:spcPts val="0"/>
              </a:spcAft>
              <a:buSzPts val="1300"/>
              <a:buFont typeface="Asap"/>
              <a:buChar char="○"/>
            </a:pPr>
            <a:r>
              <a:rPr lang="en" sz="1300"/>
              <a:t>klar und einfach vs. vage und allgemein</a:t>
            </a:r>
            <a:endParaRPr sz="1300"/>
          </a:p>
          <a:p>
            <a:pPr indent="0" lvl="0" marL="914400" rtl="0" algn="l">
              <a:lnSpc>
                <a:spcPct val="115000"/>
              </a:lnSpc>
              <a:spcBef>
                <a:spcPts val="0"/>
              </a:spcBef>
              <a:spcAft>
                <a:spcPts val="0"/>
              </a:spcAft>
              <a:buNone/>
            </a:pPr>
            <a:r>
              <a:t/>
            </a:r>
            <a:endParaRPr>
              <a:latin typeface="Asap"/>
              <a:ea typeface="Asap"/>
              <a:cs typeface="Asap"/>
              <a:sym typeface="Asap"/>
            </a:endParaRPr>
          </a:p>
        </p:txBody>
      </p:sp>
      <p:sp>
        <p:nvSpPr>
          <p:cNvPr id="122" name="Google Shape;122;p13"/>
          <p:cNvSpPr txBox="1"/>
          <p:nvPr/>
        </p:nvSpPr>
        <p:spPr>
          <a:xfrm>
            <a:off x="4150725" y="919750"/>
            <a:ext cx="2360700" cy="469800"/>
          </a:xfrm>
          <a:prstGeom prst="rect">
            <a:avLst/>
          </a:prstGeom>
          <a:solidFill>
            <a:srgbClr val="A51B2A"/>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0000"/>
                </a:solidFill>
              </a:rPr>
              <a:t>❌</a:t>
            </a:r>
            <a:r>
              <a:rPr b="1" i="1" lang="en" sz="1300">
                <a:solidFill>
                  <a:srgbClr val="FFFFFF"/>
                </a:solidFill>
                <a:latin typeface="Asap"/>
                <a:ea typeface="Asap"/>
                <a:cs typeface="Asap"/>
                <a:sym typeface="Asap"/>
              </a:rPr>
              <a:t>Schlechter Prompt</a:t>
            </a:r>
            <a:endParaRPr b="1" i="1" sz="1300">
              <a:solidFill>
                <a:srgbClr val="FFFFFF"/>
              </a:solidFill>
              <a:latin typeface="Asap"/>
              <a:ea typeface="Asap"/>
              <a:cs typeface="Asap"/>
              <a:sym typeface="Asap"/>
            </a:endParaRPr>
          </a:p>
        </p:txBody>
      </p:sp>
      <p:sp>
        <p:nvSpPr>
          <p:cNvPr id="123" name="Google Shape;123;p13"/>
          <p:cNvSpPr txBox="1"/>
          <p:nvPr/>
        </p:nvSpPr>
        <p:spPr>
          <a:xfrm>
            <a:off x="6638719" y="919750"/>
            <a:ext cx="23607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FF00"/>
                </a:solidFill>
              </a:rPr>
              <a:t>✔</a:t>
            </a:r>
            <a:r>
              <a:rPr lang="en" sz="1100"/>
              <a:t> </a:t>
            </a:r>
            <a:r>
              <a:rPr b="1" i="1" lang="en" sz="1300">
                <a:solidFill>
                  <a:srgbClr val="FFFFFF"/>
                </a:solidFill>
                <a:latin typeface="Asap"/>
                <a:ea typeface="Asap"/>
                <a:cs typeface="Asap"/>
                <a:sym typeface="Asap"/>
              </a:rPr>
              <a:t>Guter Prompt</a:t>
            </a:r>
            <a:endParaRPr b="1" i="1" sz="1300">
              <a:solidFill>
                <a:srgbClr val="FFFFFF"/>
              </a:solidFill>
              <a:latin typeface="Asap"/>
              <a:ea typeface="Asap"/>
              <a:cs typeface="Asap"/>
              <a:sym typeface="Asap"/>
            </a:endParaRPr>
          </a:p>
        </p:txBody>
      </p:sp>
      <p:sp>
        <p:nvSpPr>
          <p:cNvPr id="124" name="Google Shape;124;p13"/>
          <p:cNvSpPr txBox="1"/>
          <p:nvPr/>
        </p:nvSpPr>
        <p:spPr>
          <a:xfrm>
            <a:off x="4150725" y="1389550"/>
            <a:ext cx="23607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„Erzähl mir etwas über Autos.“</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125" name="Google Shape;125;p13"/>
          <p:cNvSpPr txBox="1"/>
          <p:nvPr/>
        </p:nvSpPr>
        <p:spPr>
          <a:xfrm>
            <a:off x="6668006" y="1389550"/>
            <a:ext cx="23607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„Erkläre die Funktionsweise eines Hybridantriebs in modernen Autos und vergleiche dessen Vorteile mit herkömmlichen Motoren.“</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
        <p:nvSpPr>
          <p:cNvPr id="126" name="Google Shape;126;p13"/>
          <p:cNvSpPr txBox="1"/>
          <p:nvPr/>
        </p:nvSpPr>
        <p:spPr>
          <a:xfrm>
            <a:off x="225800" y="3523150"/>
            <a:ext cx="4840800" cy="400200"/>
          </a:xfrm>
          <a:prstGeom prst="rect">
            <a:avLst/>
          </a:prstGeom>
          <a:noFill/>
          <a:ln>
            <a:noFill/>
          </a:ln>
        </p:spPr>
        <p:txBody>
          <a:bodyPr anchorCtr="0" anchor="t" bIns="91425" lIns="91425" spcFirstLastPara="1" rIns="91425" wrap="square" tIns="91425">
            <a:spAutoFit/>
          </a:bodyPr>
          <a:lstStyle/>
          <a:p>
            <a:pPr indent="-146050" lvl="0" marL="114300" rtl="0" algn="l">
              <a:lnSpc>
                <a:spcPct val="115000"/>
              </a:lnSpc>
              <a:spcBef>
                <a:spcPts val="0"/>
              </a:spcBef>
              <a:spcAft>
                <a:spcPts val="0"/>
              </a:spcAft>
              <a:buSzPts val="1400"/>
              <a:buFont typeface="Asap"/>
              <a:buChar char="●"/>
            </a:pPr>
            <a:r>
              <a:rPr lang="en">
                <a:latin typeface="Asap"/>
                <a:ea typeface="Asap"/>
                <a:cs typeface="Asap"/>
                <a:sym typeface="Asap"/>
              </a:rPr>
              <a:t>Kontextualisierung</a:t>
            </a:r>
            <a:endParaRPr>
              <a:latin typeface="Asap"/>
              <a:ea typeface="Asap"/>
              <a:cs typeface="Asap"/>
              <a:sym typeface="Asap"/>
            </a:endParaRPr>
          </a:p>
        </p:txBody>
      </p:sp>
      <p:sp>
        <p:nvSpPr>
          <p:cNvPr id="127" name="Google Shape;127;p13"/>
          <p:cNvSpPr txBox="1"/>
          <p:nvPr/>
        </p:nvSpPr>
        <p:spPr>
          <a:xfrm>
            <a:off x="4150725" y="2977150"/>
            <a:ext cx="2360700" cy="469800"/>
          </a:xfrm>
          <a:prstGeom prst="rect">
            <a:avLst/>
          </a:prstGeom>
          <a:solidFill>
            <a:srgbClr val="A51B2A"/>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0000"/>
                </a:solidFill>
              </a:rPr>
              <a:t>❌</a:t>
            </a:r>
            <a:r>
              <a:rPr lang="en" sz="1100"/>
              <a:t> </a:t>
            </a:r>
            <a:r>
              <a:rPr b="1" i="1" lang="en" sz="1300">
                <a:solidFill>
                  <a:schemeClr val="accent5"/>
                </a:solidFill>
                <a:latin typeface="Asap"/>
                <a:ea typeface="Asap"/>
                <a:cs typeface="Asap"/>
                <a:sym typeface="Asap"/>
              </a:rPr>
              <a:t>Schlechter Prompt</a:t>
            </a:r>
            <a:endParaRPr b="1" i="1" sz="1300">
              <a:solidFill>
                <a:schemeClr val="accent5"/>
              </a:solidFill>
              <a:latin typeface="Asap"/>
              <a:ea typeface="Asap"/>
              <a:cs typeface="Asap"/>
              <a:sym typeface="Asap"/>
            </a:endParaRPr>
          </a:p>
        </p:txBody>
      </p:sp>
      <p:sp>
        <p:nvSpPr>
          <p:cNvPr id="128" name="Google Shape;128;p13"/>
          <p:cNvSpPr txBox="1"/>
          <p:nvPr/>
        </p:nvSpPr>
        <p:spPr>
          <a:xfrm>
            <a:off x="6638719" y="2977150"/>
            <a:ext cx="2360700" cy="469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FF00"/>
                </a:solidFill>
              </a:rPr>
              <a:t>✔</a:t>
            </a:r>
            <a:r>
              <a:rPr lang="en" sz="1100"/>
              <a:t> </a:t>
            </a:r>
            <a:r>
              <a:rPr b="1" i="1" lang="en" sz="1300">
                <a:solidFill>
                  <a:schemeClr val="accent5"/>
                </a:solidFill>
                <a:latin typeface="Asap"/>
                <a:ea typeface="Asap"/>
                <a:cs typeface="Asap"/>
                <a:sym typeface="Asap"/>
              </a:rPr>
              <a:t>Guter Prompt</a:t>
            </a:r>
            <a:endParaRPr b="1" i="1" sz="1300">
              <a:solidFill>
                <a:srgbClr val="FFFFFF"/>
              </a:solidFill>
              <a:latin typeface="Asap"/>
              <a:ea typeface="Asap"/>
              <a:cs typeface="Asap"/>
              <a:sym typeface="Asap"/>
            </a:endParaRPr>
          </a:p>
        </p:txBody>
      </p:sp>
      <p:sp>
        <p:nvSpPr>
          <p:cNvPr id="129" name="Google Shape;129;p13"/>
          <p:cNvSpPr txBox="1"/>
          <p:nvPr/>
        </p:nvSpPr>
        <p:spPr>
          <a:xfrm>
            <a:off x="4150725" y="3446950"/>
            <a:ext cx="2360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„Erkläre Photosynthese“</a:t>
            </a:r>
            <a:endParaRPr sz="1300">
              <a:latin typeface="Asap"/>
              <a:ea typeface="Asap"/>
              <a:cs typeface="Asap"/>
              <a:sym typeface="Asap"/>
            </a:endParaRPr>
          </a:p>
        </p:txBody>
      </p:sp>
      <p:sp>
        <p:nvSpPr>
          <p:cNvPr id="130" name="Google Shape;130;p13"/>
          <p:cNvSpPr txBox="1"/>
          <p:nvPr/>
        </p:nvSpPr>
        <p:spPr>
          <a:xfrm>
            <a:off x="6668006" y="3446950"/>
            <a:ext cx="23607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Asap"/>
                <a:ea typeface="Asap"/>
                <a:cs typeface="Asap"/>
                <a:sym typeface="Asap"/>
              </a:rPr>
              <a:t>„Erkläre einem 12-jährigen Kind in einfachen Worten, wie Photosynthese funktioniert.“</a:t>
            </a:r>
            <a:endParaRPr sz="1300">
              <a:latin typeface="Asap"/>
              <a:ea typeface="Asap"/>
              <a:cs typeface="Asap"/>
              <a:sym typeface="Asap"/>
            </a:endParaRPr>
          </a:p>
          <a:p>
            <a:pPr indent="0" lvl="0" marL="0" rtl="0" algn="l">
              <a:lnSpc>
                <a:spcPct val="115000"/>
              </a:lnSpc>
              <a:spcBef>
                <a:spcPts val="0"/>
              </a:spcBef>
              <a:spcAft>
                <a:spcPts val="0"/>
              </a:spcAft>
              <a:buNone/>
            </a:pPr>
            <a:r>
              <a:t/>
            </a:r>
            <a:endParaRPr sz="1300">
              <a:latin typeface="Asap"/>
              <a:ea typeface="Asap"/>
              <a:cs typeface="Asap"/>
              <a:sym typeface="Asap"/>
            </a:endParaRPr>
          </a:p>
        </p:txBody>
      </p:sp>
    </p:spTree>
  </p:cSld>
  <p:clrMapOvr>
    <a:masterClrMapping/>
  </p:clrMapOvr>
  <mc:AlternateContent>
    <mc:Choice Requires="p14">
      <p:transition spd="med" p14:dur="600">
        <p:push/>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